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7" r:id="rId2"/>
    <p:sldId id="259" r:id="rId3"/>
    <p:sldId id="261" r:id="rId4"/>
    <p:sldId id="264" r:id="rId5"/>
    <p:sldId id="262" r:id="rId6"/>
    <p:sldId id="263" r:id="rId7"/>
    <p:sldId id="265" r:id="rId8"/>
    <p:sldId id="266" r:id="rId9"/>
    <p:sldId id="267" r:id="rId10"/>
    <p:sldId id="268" r:id="rId11"/>
    <p:sldId id="269" r:id="rId12"/>
    <p:sldId id="270" r:id="rId13"/>
    <p:sldId id="271" r:id="rId14"/>
    <p:sldId id="273" r:id="rId15"/>
    <p:sldId id="272" r:id="rId16"/>
    <p:sldId id="274"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253"/>
    <p:restoredTop sz="94674"/>
  </p:normalViewPr>
  <p:slideViewPr>
    <p:cSldViewPr snapToGrid="0" snapToObjects="1">
      <p:cViewPr varScale="1">
        <p:scale>
          <a:sx n="146" d="100"/>
          <a:sy n="146" d="100"/>
        </p:scale>
        <p:origin x="392"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20CCC8-3FC6-B84B-87D6-78599F02926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C37B068-5219-0F48-B3E0-FA989A3DC81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BADF995-0FB8-8B41-8B12-11EB4FC03717}"/>
              </a:ext>
            </a:extLst>
          </p:cNvPr>
          <p:cNvSpPr>
            <a:spLocks noGrp="1"/>
          </p:cNvSpPr>
          <p:nvPr>
            <p:ph type="dt" sz="half" idx="10"/>
          </p:nvPr>
        </p:nvSpPr>
        <p:spPr/>
        <p:txBody>
          <a:bodyPr/>
          <a:lstStyle/>
          <a:p>
            <a:fld id="{623A895B-5B6D-F343-8A57-0E09E0843BB8}" type="datetimeFigureOut">
              <a:rPr lang="en-US" smtClean="0"/>
              <a:t>2/13/19</a:t>
            </a:fld>
            <a:endParaRPr lang="en-US"/>
          </a:p>
        </p:txBody>
      </p:sp>
      <p:sp>
        <p:nvSpPr>
          <p:cNvPr id="5" name="Footer Placeholder 4">
            <a:extLst>
              <a:ext uri="{FF2B5EF4-FFF2-40B4-BE49-F238E27FC236}">
                <a16:creationId xmlns:a16="http://schemas.microsoft.com/office/drawing/2014/main" id="{DD10AE02-44CF-844E-BC1A-172C3E0219E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558D48B-1A58-2C47-8374-A1D198509087}"/>
              </a:ext>
            </a:extLst>
          </p:cNvPr>
          <p:cNvSpPr>
            <a:spLocks noGrp="1"/>
          </p:cNvSpPr>
          <p:nvPr>
            <p:ph type="sldNum" sz="quarter" idx="12"/>
          </p:nvPr>
        </p:nvSpPr>
        <p:spPr/>
        <p:txBody>
          <a:bodyPr/>
          <a:lstStyle/>
          <a:p>
            <a:fld id="{B0DAF689-809B-6347-9ADD-B8DEB662F3EA}" type="slidenum">
              <a:rPr lang="en-US" smtClean="0"/>
              <a:t>‹#›</a:t>
            </a:fld>
            <a:endParaRPr lang="en-US"/>
          </a:p>
        </p:txBody>
      </p:sp>
    </p:spTree>
    <p:extLst>
      <p:ext uri="{BB962C8B-B14F-4D97-AF65-F5344CB8AC3E}">
        <p14:creationId xmlns:p14="http://schemas.microsoft.com/office/powerpoint/2010/main" val="37332900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9C4AB2-0EF9-7546-BDAE-7AC8B352FDF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961FEC9-E132-DA4C-85F2-088582D387AD}"/>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15517CB-8EE3-4646-82E7-01491AB5A539}"/>
              </a:ext>
            </a:extLst>
          </p:cNvPr>
          <p:cNvSpPr>
            <a:spLocks noGrp="1"/>
          </p:cNvSpPr>
          <p:nvPr>
            <p:ph type="dt" sz="half" idx="10"/>
          </p:nvPr>
        </p:nvSpPr>
        <p:spPr/>
        <p:txBody>
          <a:bodyPr/>
          <a:lstStyle/>
          <a:p>
            <a:fld id="{623A895B-5B6D-F343-8A57-0E09E0843BB8}" type="datetimeFigureOut">
              <a:rPr lang="en-US" smtClean="0"/>
              <a:t>2/13/19</a:t>
            </a:fld>
            <a:endParaRPr lang="en-US"/>
          </a:p>
        </p:txBody>
      </p:sp>
      <p:sp>
        <p:nvSpPr>
          <p:cNvPr id="5" name="Footer Placeholder 4">
            <a:extLst>
              <a:ext uri="{FF2B5EF4-FFF2-40B4-BE49-F238E27FC236}">
                <a16:creationId xmlns:a16="http://schemas.microsoft.com/office/drawing/2014/main" id="{9D3E13C1-39D2-C241-A230-E54583F4206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688D7C1-5C10-FA47-A40C-B8D154609E81}"/>
              </a:ext>
            </a:extLst>
          </p:cNvPr>
          <p:cNvSpPr>
            <a:spLocks noGrp="1"/>
          </p:cNvSpPr>
          <p:nvPr>
            <p:ph type="sldNum" sz="quarter" idx="12"/>
          </p:nvPr>
        </p:nvSpPr>
        <p:spPr/>
        <p:txBody>
          <a:bodyPr/>
          <a:lstStyle/>
          <a:p>
            <a:fld id="{B0DAF689-809B-6347-9ADD-B8DEB662F3EA}" type="slidenum">
              <a:rPr lang="en-US" smtClean="0"/>
              <a:t>‹#›</a:t>
            </a:fld>
            <a:endParaRPr lang="en-US"/>
          </a:p>
        </p:txBody>
      </p:sp>
    </p:spTree>
    <p:extLst>
      <p:ext uri="{BB962C8B-B14F-4D97-AF65-F5344CB8AC3E}">
        <p14:creationId xmlns:p14="http://schemas.microsoft.com/office/powerpoint/2010/main" val="41895444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66EDFE9-7032-2542-8C13-11A162D09D3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EF18E06-1E43-F44F-8F61-08B86E13B4B4}"/>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3231C99-4312-BB4A-8DC6-FD2DB3658709}"/>
              </a:ext>
            </a:extLst>
          </p:cNvPr>
          <p:cNvSpPr>
            <a:spLocks noGrp="1"/>
          </p:cNvSpPr>
          <p:nvPr>
            <p:ph type="dt" sz="half" idx="10"/>
          </p:nvPr>
        </p:nvSpPr>
        <p:spPr/>
        <p:txBody>
          <a:bodyPr/>
          <a:lstStyle/>
          <a:p>
            <a:fld id="{623A895B-5B6D-F343-8A57-0E09E0843BB8}" type="datetimeFigureOut">
              <a:rPr lang="en-US" smtClean="0"/>
              <a:t>2/13/19</a:t>
            </a:fld>
            <a:endParaRPr lang="en-US"/>
          </a:p>
        </p:txBody>
      </p:sp>
      <p:sp>
        <p:nvSpPr>
          <p:cNvPr id="5" name="Footer Placeholder 4">
            <a:extLst>
              <a:ext uri="{FF2B5EF4-FFF2-40B4-BE49-F238E27FC236}">
                <a16:creationId xmlns:a16="http://schemas.microsoft.com/office/drawing/2014/main" id="{D50FBFAA-A194-C342-8DA3-9A9DE0E23E1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D212FC7-E3C9-D74F-AEB7-3B15822B215E}"/>
              </a:ext>
            </a:extLst>
          </p:cNvPr>
          <p:cNvSpPr>
            <a:spLocks noGrp="1"/>
          </p:cNvSpPr>
          <p:nvPr>
            <p:ph type="sldNum" sz="quarter" idx="12"/>
          </p:nvPr>
        </p:nvSpPr>
        <p:spPr/>
        <p:txBody>
          <a:bodyPr/>
          <a:lstStyle/>
          <a:p>
            <a:fld id="{B0DAF689-809B-6347-9ADD-B8DEB662F3EA}" type="slidenum">
              <a:rPr lang="en-US" smtClean="0"/>
              <a:t>‹#›</a:t>
            </a:fld>
            <a:endParaRPr lang="en-US"/>
          </a:p>
        </p:txBody>
      </p:sp>
    </p:spTree>
    <p:extLst>
      <p:ext uri="{BB962C8B-B14F-4D97-AF65-F5344CB8AC3E}">
        <p14:creationId xmlns:p14="http://schemas.microsoft.com/office/powerpoint/2010/main" val="9437065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C0ECB8-0D35-9C45-8927-2E93BBD7431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8E8BA23-349B-0546-BBE7-D8DE37F820D6}"/>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1CA1903-0B46-D941-95B3-1A05817286C0}"/>
              </a:ext>
            </a:extLst>
          </p:cNvPr>
          <p:cNvSpPr>
            <a:spLocks noGrp="1"/>
          </p:cNvSpPr>
          <p:nvPr>
            <p:ph type="dt" sz="half" idx="10"/>
          </p:nvPr>
        </p:nvSpPr>
        <p:spPr/>
        <p:txBody>
          <a:bodyPr/>
          <a:lstStyle/>
          <a:p>
            <a:fld id="{623A895B-5B6D-F343-8A57-0E09E0843BB8}" type="datetimeFigureOut">
              <a:rPr lang="en-US" smtClean="0"/>
              <a:t>2/13/19</a:t>
            </a:fld>
            <a:endParaRPr lang="en-US"/>
          </a:p>
        </p:txBody>
      </p:sp>
      <p:sp>
        <p:nvSpPr>
          <p:cNvPr id="5" name="Footer Placeholder 4">
            <a:extLst>
              <a:ext uri="{FF2B5EF4-FFF2-40B4-BE49-F238E27FC236}">
                <a16:creationId xmlns:a16="http://schemas.microsoft.com/office/drawing/2014/main" id="{F6B37D4F-6B4D-6D45-85BC-4E200EDC029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52E0809-7494-2242-B6A5-1E506B7AB236}"/>
              </a:ext>
            </a:extLst>
          </p:cNvPr>
          <p:cNvSpPr>
            <a:spLocks noGrp="1"/>
          </p:cNvSpPr>
          <p:nvPr>
            <p:ph type="sldNum" sz="quarter" idx="12"/>
          </p:nvPr>
        </p:nvSpPr>
        <p:spPr/>
        <p:txBody>
          <a:bodyPr/>
          <a:lstStyle/>
          <a:p>
            <a:fld id="{B0DAF689-809B-6347-9ADD-B8DEB662F3EA}" type="slidenum">
              <a:rPr lang="en-US" smtClean="0"/>
              <a:t>‹#›</a:t>
            </a:fld>
            <a:endParaRPr lang="en-US"/>
          </a:p>
        </p:txBody>
      </p:sp>
    </p:spTree>
    <p:extLst>
      <p:ext uri="{BB962C8B-B14F-4D97-AF65-F5344CB8AC3E}">
        <p14:creationId xmlns:p14="http://schemas.microsoft.com/office/powerpoint/2010/main" val="1441616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680B94-3143-7D4C-95B9-B8B0E5426D4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5C725DE-C635-B347-B216-D5C723B44EA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CD1E6694-D0BE-3A40-ABE5-AC1C236975FE}"/>
              </a:ext>
            </a:extLst>
          </p:cNvPr>
          <p:cNvSpPr>
            <a:spLocks noGrp="1"/>
          </p:cNvSpPr>
          <p:nvPr>
            <p:ph type="dt" sz="half" idx="10"/>
          </p:nvPr>
        </p:nvSpPr>
        <p:spPr/>
        <p:txBody>
          <a:bodyPr/>
          <a:lstStyle/>
          <a:p>
            <a:fld id="{623A895B-5B6D-F343-8A57-0E09E0843BB8}" type="datetimeFigureOut">
              <a:rPr lang="en-US" smtClean="0"/>
              <a:t>2/13/19</a:t>
            </a:fld>
            <a:endParaRPr lang="en-US"/>
          </a:p>
        </p:txBody>
      </p:sp>
      <p:sp>
        <p:nvSpPr>
          <p:cNvPr id="5" name="Footer Placeholder 4">
            <a:extLst>
              <a:ext uri="{FF2B5EF4-FFF2-40B4-BE49-F238E27FC236}">
                <a16:creationId xmlns:a16="http://schemas.microsoft.com/office/drawing/2014/main" id="{0375BF96-B187-594F-AEE9-E74D6B3378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0080809-5DCD-DE4F-9079-CA82BF8B2A55}"/>
              </a:ext>
            </a:extLst>
          </p:cNvPr>
          <p:cNvSpPr>
            <a:spLocks noGrp="1"/>
          </p:cNvSpPr>
          <p:nvPr>
            <p:ph type="sldNum" sz="quarter" idx="12"/>
          </p:nvPr>
        </p:nvSpPr>
        <p:spPr/>
        <p:txBody>
          <a:bodyPr/>
          <a:lstStyle/>
          <a:p>
            <a:fld id="{B0DAF689-809B-6347-9ADD-B8DEB662F3EA}" type="slidenum">
              <a:rPr lang="en-US" smtClean="0"/>
              <a:t>‹#›</a:t>
            </a:fld>
            <a:endParaRPr lang="en-US"/>
          </a:p>
        </p:txBody>
      </p:sp>
    </p:spTree>
    <p:extLst>
      <p:ext uri="{BB962C8B-B14F-4D97-AF65-F5344CB8AC3E}">
        <p14:creationId xmlns:p14="http://schemas.microsoft.com/office/powerpoint/2010/main" val="28262225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D0F8E-8DDB-9C47-B86A-C88F60C0320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491DA41-96D8-A844-917C-786458D66B0B}"/>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EB5F722-B87E-344C-BFFA-4505CEAA27A5}"/>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A178150-BEED-4B46-A684-6984DDB67072}"/>
              </a:ext>
            </a:extLst>
          </p:cNvPr>
          <p:cNvSpPr>
            <a:spLocks noGrp="1"/>
          </p:cNvSpPr>
          <p:nvPr>
            <p:ph type="dt" sz="half" idx="10"/>
          </p:nvPr>
        </p:nvSpPr>
        <p:spPr/>
        <p:txBody>
          <a:bodyPr/>
          <a:lstStyle/>
          <a:p>
            <a:fld id="{623A895B-5B6D-F343-8A57-0E09E0843BB8}" type="datetimeFigureOut">
              <a:rPr lang="en-US" smtClean="0"/>
              <a:t>2/13/19</a:t>
            </a:fld>
            <a:endParaRPr lang="en-US"/>
          </a:p>
        </p:txBody>
      </p:sp>
      <p:sp>
        <p:nvSpPr>
          <p:cNvPr id="6" name="Footer Placeholder 5">
            <a:extLst>
              <a:ext uri="{FF2B5EF4-FFF2-40B4-BE49-F238E27FC236}">
                <a16:creationId xmlns:a16="http://schemas.microsoft.com/office/drawing/2014/main" id="{E7E67797-0D93-8647-9C5E-057B54B71DF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2929A12-D103-8B4F-A3D8-46FB993A81FC}"/>
              </a:ext>
            </a:extLst>
          </p:cNvPr>
          <p:cNvSpPr>
            <a:spLocks noGrp="1"/>
          </p:cNvSpPr>
          <p:nvPr>
            <p:ph type="sldNum" sz="quarter" idx="12"/>
          </p:nvPr>
        </p:nvSpPr>
        <p:spPr/>
        <p:txBody>
          <a:bodyPr/>
          <a:lstStyle/>
          <a:p>
            <a:fld id="{B0DAF689-809B-6347-9ADD-B8DEB662F3EA}" type="slidenum">
              <a:rPr lang="en-US" smtClean="0"/>
              <a:t>‹#›</a:t>
            </a:fld>
            <a:endParaRPr lang="en-US"/>
          </a:p>
        </p:txBody>
      </p:sp>
    </p:spTree>
    <p:extLst>
      <p:ext uri="{BB962C8B-B14F-4D97-AF65-F5344CB8AC3E}">
        <p14:creationId xmlns:p14="http://schemas.microsoft.com/office/powerpoint/2010/main" val="39040563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EE9915-E48C-7F42-A4C5-00FAF4DE09B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70F3683-88B0-0543-8761-5C5975211FD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82E5F192-F814-194A-831E-A7DCD9B00961}"/>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2450DBD-AFF3-5447-874C-044480D9150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C1014D93-6D53-6B42-A0D5-CADDF5144BFB}"/>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49FBE19-68D5-674F-ACB4-52460F62D271}"/>
              </a:ext>
            </a:extLst>
          </p:cNvPr>
          <p:cNvSpPr>
            <a:spLocks noGrp="1"/>
          </p:cNvSpPr>
          <p:nvPr>
            <p:ph type="dt" sz="half" idx="10"/>
          </p:nvPr>
        </p:nvSpPr>
        <p:spPr/>
        <p:txBody>
          <a:bodyPr/>
          <a:lstStyle/>
          <a:p>
            <a:fld id="{623A895B-5B6D-F343-8A57-0E09E0843BB8}" type="datetimeFigureOut">
              <a:rPr lang="en-US" smtClean="0"/>
              <a:t>2/13/19</a:t>
            </a:fld>
            <a:endParaRPr lang="en-US"/>
          </a:p>
        </p:txBody>
      </p:sp>
      <p:sp>
        <p:nvSpPr>
          <p:cNvPr id="8" name="Footer Placeholder 7">
            <a:extLst>
              <a:ext uri="{FF2B5EF4-FFF2-40B4-BE49-F238E27FC236}">
                <a16:creationId xmlns:a16="http://schemas.microsoft.com/office/drawing/2014/main" id="{6CDB1BC0-B705-9B4A-BBFE-8531E9224F8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2117ED1-753E-E04A-B2C0-7CEF3443CC39}"/>
              </a:ext>
            </a:extLst>
          </p:cNvPr>
          <p:cNvSpPr>
            <a:spLocks noGrp="1"/>
          </p:cNvSpPr>
          <p:nvPr>
            <p:ph type="sldNum" sz="quarter" idx="12"/>
          </p:nvPr>
        </p:nvSpPr>
        <p:spPr/>
        <p:txBody>
          <a:bodyPr/>
          <a:lstStyle/>
          <a:p>
            <a:fld id="{B0DAF689-809B-6347-9ADD-B8DEB662F3EA}" type="slidenum">
              <a:rPr lang="en-US" smtClean="0"/>
              <a:t>‹#›</a:t>
            </a:fld>
            <a:endParaRPr lang="en-US"/>
          </a:p>
        </p:txBody>
      </p:sp>
    </p:spTree>
    <p:extLst>
      <p:ext uri="{BB962C8B-B14F-4D97-AF65-F5344CB8AC3E}">
        <p14:creationId xmlns:p14="http://schemas.microsoft.com/office/powerpoint/2010/main" val="1674877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A82AA0-02E4-054D-A972-A1263776B57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AF79DCD-4B0A-2146-9BB3-716801E00BB8}"/>
              </a:ext>
            </a:extLst>
          </p:cNvPr>
          <p:cNvSpPr>
            <a:spLocks noGrp="1"/>
          </p:cNvSpPr>
          <p:nvPr>
            <p:ph type="dt" sz="half" idx="10"/>
          </p:nvPr>
        </p:nvSpPr>
        <p:spPr/>
        <p:txBody>
          <a:bodyPr/>
          <a:lstStyle/>
          <a:p>
            <a:fld id="{623A895B-5B6D-F343-8A57-0E09E0843BB8}" type="datetimeFigureOut">
              <a:rPr lang="en-US" smtClean="0"/>
              <a:t>2/13/19</a:t>
            </a:fld>
            <a:endParaRPr lang="en-US"/>
          </a:p>
        </p:txBody>
      </p:sp>
      <p:sp>
        <p:nvSpPr>
          <p:cNvPr id="4" name="Footer Placeholder 3">
            <a:extLst>
              <a:ext uri="{FF2B5EF4-FFF2-40B4-BE49-F238E27FC236}">
                <a16:creationId xmlns:a16="http://schemas.microsoft.com/office/drawing/2014/main" id="{D7341E85-FE83-2E4B-A070-7F9A1692DD9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6AB8A22-EDAF-6B40-BE15-3C4F4C3D21D9}"/>
              </a:ext>
            </a:extLst>
          </p:cNvPr>
          <p:cNvSpPr>
            <a:spLocks noGrp="1"/>
          </p:cNvSpPr>
          <p:nvPr>
            <p:ph type="sldNum" sz="quarter" idx="12"/>
          </p:nvPr>
        </p:nvSpPr>
        <p:spPr/>
        <p:txBody>
          <a:bodyPr/>
          <a:lstStyle/>
          <a:p>
            <a:fld id="{B0DAF689-809B-6347-9ADD-B8DEB662F3EA}" type="slidenum">
              <a:rPr lang="en-US" smtClean="0"/>
              <a:t>‹#›</a:t>
            </a:fld>
            <a:endParaRPr lang="en-US"/>
          </a:p>
        </p:txBody>
      </p:sp>
    </p:spTree>
    <p:extLst>
      <p:ext uri="{BB962C8B-B14F-4D97-AF65-F5344CB8AC3E}">
        <p14:creationId xmlns:p14="http://schemas.microsoft.com/office/powerpoint/2010/main" val="37131464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B1CA3D8-78BC-B94C-A9DC-9330E1309201}"/>
              </a:ext>
            </a:extLst>
          </p:cNvPr>
          <p:cNvSpPr>
            <a:spLocks noGrp="1"/>
          </p:cNvSpPr>
          <p:nvPr>
            <p:ph type="dt" sz="half" idx="10"/>
          </p:nvPr>
        </p:nvSpPr>
        <p:spPr/>
        <p:txBody>
          <a:bodyPr/>
          <a:lstStyle/>
          <a:p>
            <a:fld id="{623A895B-5B6D-F343-8A57-0E09E0843BB8}" type="datetimeFigureOut">
              <a:rPr lang="en-US" smtClean="0"/>
              <a:t>2/13/19</a:t>
            </a:fld>
            <a:endParaRPr lang="en-US"/>
          </a:p>
        </p:txBody>
      </p:sp>
      <p:sp>
        <p:nvSpPr>
          <p:cNvPr id="3" name="Footer Placeholder 2">
            <a:extLst>
              <a:ext uri="{FF2B5EF4-FFF2-40B4-BE49-F238E27FC236}">
                <a16:creationId xmlns:a16="http://schemas.microsoft.com/office/drawing/2014/main" id="{072D90E6-78FC-9142-8C0B-E232CACBC48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3D1BF08-93CC-5B4A-B890-E390153509D6}"/>
              </a:ext>
            </a:extLst>
          </p:cNvPr>
          <p:cNvSpPr>
            <a:spLocks noGrp="1"/>
          </p:cNvSpPr>
          <p:nvPr>
            <p:ph type="sldNum" sz="quarter" idx="12"/>
          </p:nvPr>
        </p:nvSpPr>
        <p:spPr/>
        <p:txBody>
          <a:bodyPr/>
          <a:lstStyle/>
          <a:p>
            <a:fld id="{B0DAF689-809B-6347-9ADD-B8DEB662F3EA}" type="slidenum">
              <a:rPr lang="en-US" smtClean="0"/>
              <a:t>‹#›</a:t>
            </a:fld>
            <a:endParaRPr lang="en-US"/>
          </a:p>
        </p:txBody>
      </p:sp>
    </p:spTree>
    <p:extLst>
      <p:ext uri="{BB962C8B-B14F-4D97-AF65-F5344CB8AC3E}">
        <p14:creationId xmlns:p14="http://schemas.microsoft.com/office/powerpoint/2010/main" val="8620172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FFCC22-E240-9041-AF5A-F65046FAB4A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553C995-298D-7C41-83B8-C4264808C0E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D4FB9CC-F856-5A4E-B5C8-B3F5EDA2943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D9758FF-393B-2449-9D36-718DCB459DF8}"/>
              </a:ext>
            </a:extLst>
          </p:cNvPr>
          <p:cNvSpPr>
            <a:spLocks noGrp="1"/>
          </p:cNvSpPr>
          <p:nvPr>
            <p:ph type="dt" sz="half" idx="10"/>
          </p:nvPr>
        </p:nvSpPr>
        <p:spPr/>
        <p:txBody>
          <a:bodyPr/>
          <a:lstStyle/>
          <a:p>
            <a:fld id="{623A895B-5B6D-F343-8A57-0E09E0843BB8}" type="datetimeFigureOut">
              <a:rPr lang="en-US" smtClean="0"/>
              <a:t>2/13/19</a:t>
            </a:fld>
            <a:endParaRPr lang="en-US"/>
          </a:p>
        </p:txBody>
      </p:sp>
      <p:sp>
        <p:nvSpPr>
          <p:cNvPr id="6" name="Footer Placeholder 5">
            <a:extLst>
              <a:ext uri="{FF2B5EF4-FFF2-40B4-BE49-F238E27FC236}">
                <a16:creationId xmlns:a16="http://schemas.microsoft.com/office/drawing/2014/main" id="{9F866E1B-1817-4749-AC10-C9F406B2B20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9938D92-341D-8D4B-8252-0852F044E5FA}"/>
              </a:ext>
            </a:extLst>
          </p:cNvPr>
          <p:cNvSpPr>
            <a:spLocks noGrp="1"/>
          </p:cNvSpPr>
          <p:nvPr>
            <p:ph type="sldNum" sz="quarter" idx="12"/>
          </p:nvPr>
        </p:nvSpPr>
        <p:spPr/>
        <p:txBody>
          <a:bodyPr/>
          <a:lstStyle/>
          <a:p>
            <a:fld id="{B0DAF689-809B-6347-9ADD-B8DEB662F3EA}" type="slidenum">
              <a:rPr lang="en-US" smtClean="0"/>
              <a:t>‹#›</a:t>
            </a:fld>
            <a:endParaRPr lang="en-US"/>
          </a:p>
        </p:txBody>
      </p:sp>
    </p:spTree>
    <p:extLst>
      <p:ext uri="{BB962C8B-B14F-4D97-AF65-F5344CB8AC3E}">
        <p14:creationId xmlns:p14="http://schemas.microsoft.com/office/powerpoint/2010/main" val="20670945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F7BB6-72C5-A946-97DD-E5ED2F36EC8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7F985BD-9CD1-6E46-A6FF-BF13FFB3F20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BAF65CC-A637-0D4F-952D-7985673BB95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BC244A5-091F-BF48-A0CC-8EB5E67277B0}"/>
              </a:ext>
            </a:extLst>
          </p:cNvPr>
          <p:cNvSpPr>
            <a:spLocks noGrp="1"/>
          </p:cNvSpPr>
          <p:nvPr>
            <p:ph type="dt" sz="half" idx="10"/>
          </p:nvPr>
        </p:nvSpPr>
        <p:spPr/>
        <p:txBody>
          <a:bodyPr/>
          <a:lstStyle/>
          <a:p>
            <a:fld id="{623A895B-5B6D-F343-8A57-0E09E0843BB8}" type="datetimeFigureOut">
              <a:rPr lang="en-US" smtClean="0"/>
              <a:t>2/13/19</a:t>
            </a:fld>
            <a:endParaRPr lang="en-US"/>
          </a:p>
        </p:txBody>
      </p:sp>
      <p:sp>
        <p:nvSpPr>
          <p:cNvPr id="6" name="Footer Placeholder 5">
            <a:extLst>
              <a:ext uri="{FF2B5EF4-FFF2-40B4-BE49-F238E27FC236}">
                <a16:creationId xmlns:a16="http://schemas.microsoft.com/office/drawing/2014/main" id="{DB2B4445-E4DC-B34E-A371-C46EC58303F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59B4A5F-214B-5349-89DF-C8D52BDFE703}"/>
              </a:ext>
            </a:extLst>
          </p:cNvPr>
          <p:cNvSpPr>
            <a:spLocks noGrp="1"/>
          </p:cNvSpPr>
          <p:nvPr>
            <p:ph type="sldNum" sz="quarter" idx="12"/>
          </p:nvPr>
        </p:nvSpPr>
        <p:spPr/>
        <p:txBody>
          <a:bodyPr/>
          <a:lstStyle/>
          <a:p>
            <a:fld id="{B0DAF689-809B-6347-9ADD-B8DEB662F3EA}" type="slidenum">
              <a:rPr lang="en-US" smtClean="0"/>
              <a:t>‹#›</a:t>
            </a:fld>
            <a:endParaRPr lang="en-US"/>
          </a:p>
        </p:txBody>
      </p:sp>
    </p:spTree>
    <p:extLst>
      <p:ext uri="{BB962C8B-B14F-4D97-AF65-F5344CB8AC3E}">
        <p14:creationId xmlns:p14="http://schemas.microsoft.com/office/powerpoint/2010/main" val="11757677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0B0034A-5253-E94C-9DCB-CD24D6BC029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4030AC8-F625-564B-A935-C51C8455487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3CB4E5B-8530-464A-90C6-079746BE679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23A895B-5B6D-F343-8A57-0E09E0843BB8}" type="datetimeFigureOut">
              <a:rPr lang="en-US" smtClean="0"/>
              <a:t>2/13/19</a:t>
            </a:fld>
            <a:endParaRPr lang="en-US"/>
          </a:p>
        </p:txBody>
      </p:sp>
      <p:sp>
        <p:nvSpPr>
          <p:cNvPr id="5" name="Footer Placeholder 4">
            <a:extLst>
              <a:ext uri="{FF2B5EF4-FFF2-40B4-BE49-F238E27FC236}">
                <a16:creationId xmlns:a16="http://schemas.microsoft.com/office/drawing/2014/main" id="{6445708A-BCEE-5E42-B4D9-184AADD7845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85048D7-8A12-D542-B54F-A4547FD0E24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0DAF689-809B-6347-9ADD-B8DEB662F3EA}" type="slidenum">
              <a:rPr lang="en-US" smtClean="0"/>
              <a:t>‹#›</a:t>
            </a:fld>
            <a:endParaRPr lang="en-US"/>
          </a:p>
        </p:txBody>
      </p:sp>
    </p:spTree>
    <p:extLst>
      <p:ext uri="{BB962C8B-B14F-4D97-AF65-F5344CB8AC3E}">
        <p14:creationId xmlns:p14="http://schemas.microsoft.com/office/powerpoint/2010/main" val="17150572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image" Target="../media/image29.tiff"/><Relationship Id="rId1" Type="http://schemas.openxmlformats.org/officeDocument/2006/relationships/slideLayout" Target="../slideLayouts/slideLayout2.xml"/><Relationship Id="rId5" Type="http://schemas.openxmlformats.org/officeDocument/2006/relationships/image" Target="../media/image32.tiff"/><Relationship Id="rId4" Type="http://schemas.openxmlformats.org/officeDocument/2006/relationships/image" Target="../media/image31.tiff"/></Relationships>
</file>

<file path=ppt/slides/_rels/slide11.xml.rels><?xml version="1.0" encoding="UTF-8" standalone="yes"?>
<Relationships xmlns="http://schemas.openxmlformats.org/package/2006/relationships"><Relationship Id="rId3" Type="http://schemas.openxmlformats.org/officeDocument/2006/relationships/image" Target="../media/image34.tiff"/><Relationship Id="rId2" Type="http://schemas.openxmlformats.org/officeDocument/2006/relationships/image" Target="../media/image33.tiff"/><Relationship Id="rId1" Type="http://schemas.openxmlformats.org/officeDocument/2006/relationships/slideLayout" Target="../slideLayouts/slideLayout2.xml"/><Relationship Id="rId5" Type="http://schemas.openxmlformats.org/officeDocument/2006/relationships/image" Target="../media/image36.tiff"/><Relationship Id="rId4" Type="http://schemas.openxmlformats.org/officeDocument/2006/relationships/image" Target="../media/image35.tiff"/></Relationships>
</file>

<file path=ppt/slides/_rels/slide12.xml.rels><?xml version="1.0" encoding="UTF-8" standalone="yes"?>
<Relationships xmlns="http://schemas.openxmlformats.org/package/2006/relationships"><Relationship Id="rId3" Type="http://schemas.openxmlformats.org/officeDocument/2006/relationships/image" Target="../media/image38.tiff"/><Relationship Id="rId2" Type="http://schemas.openxmlformats.org/officeDocument/2006/relationships/image" Target="../media/image37.tiff"/><Relationship Id="rId1" Type="http://schemas.openxmlformats.org/officeDocument/2006/relationships/slideLayout" Target="../slideLayouts/slideLayout2.xml"/><Relationship Id="rId5" Type="http://schemas.openxmlformats.org/officeDocument/2006/relationships/image" Target="../media/image40.tiff"/><Relationship Id="rId4" Type="http://schemas.openxmlformats.org/officeDocument/2006/relationships/image" Target="../media/image39.tiff"/></Relationships>
</file>

<file path=ppt/slides/_rels/slide13.xml.rels><?xml version="1.0" encoding="UTF-8" standalone="yes"?>
<Relationships xmlns="http://schemas.openxmlformats.org/package/2006/relationships"><Relationship Id="rId3" Type="http://schemas.openxmlformats.org/officeDocument/2006/relationships/image" Target="../media/image42.tiff"/><Relationship Id="rId2" Type="http://schemas.openxmlformats.org/officeDocument/2006/relationships/image" Target="../media/image41.emf"/><Relationship Id="rId1" Type="http://schemas.openxmlformats.org/officeDocument/2006/relationships/slideLayout" Target="../slideLayouts/slideLayout2.xml"/><Relationship Id="rId6" Type="http://schemas.openxmlformats.org/officeDocument/2006/relationships/image" Target="../media/image45.tiff"/><Relationship Id="rId5" Type="http://schemas.openxmlformats.org/officeDocument/2006/relationships/image" Target="../media/image44.tiff"/><Relationship Id="rId4" Type="http://schemas.openxmlformats.org/officeDocument/2006/relationships/image" Target="../media/image43.tiff"/></Relationships>
</file>

<file path=ppt/slides/_rels/slide14.xml.rels><?xml version="1.0" encoding="UTF-8" standalone="yes"?>
<Relationships xmlns="http://schemas.openxmlformats.org/package/2006/relationships"><Relationship Id="rId3" Type="http://schemas.openxmlformats.org/officeDocument/2006/relationships/image" Target="../media/image46.tiff"/><Relationship Id="rId2" Type="http://schemas.openxmlformats.org/officeDocument/2006/relationships/image" Target="../media/image41.emf"/><Relationship Id="rId1" Type="http://schemas.openxmlformats.org/officeDocument/2006/relationships/slideLayout" Target="../slideLayouts/slideLayout2.xml"/><Relationship Id="rId6" Type="http://schemas.openxmlformats.org/officeDocument/2006/relationships/image" Target="../media/image49.tiff"/><Relationship Id="rId5" Type="http://schemas.openxmlformats.org/officeDocument/2006/relationships/image" Target="../media/image48.tiff"/><Relationship Id="rId4" Type="http://schemas.openxmlformats.org/officeDocument/2006/relationships/image" Target="../media/image47.tiff"/></Relationships>
</file>

<file path=ppt/slides/_rels/slide15.xml.rels><?xml version="1.0" encoding="UTF-8" standalone="yes"?>
<Relationships xmlns="http://schemas.openxmlformats.org/package/2006/relationships"><Relationship Id="rId3" Type="http://schemas.openxmlformats.org/officeDocument/2006/relationships/image" Target="../media/image50.tiff"/><Relationship Id="rId7" Type="http://schemas.openxmlformats.org/officeDocument/2006/relationships/image" Target="../media/image54.tiff"/><Relationship Id="rId2" Type="http://schemas.openxmlformats.org/officeDocument/2006/relationships/image" Target="../media/image41.emf"/><Relationship Id="rId1" Type="http://schemas.openxmlformats.org/officeDocument/2006/relationships/slideLayout" Target="../slideLayouts/slideLayout2.xml"/><Relationship Id="rId6" Type="http://schemas.openxmlformats.org/officeDocument/2006/relationships/image" Target="../media/image53.tiff"/><Relationship Id="rId5" Type="http://schemas.openxmlformats.org/officeDocument/2006/relationships/image" Target="../media/image52.tiff"/><Relationship Id="rId4" Type="http://schemas.openxmlformats.org/officeDocument/2006/relationships/image" Target="../media/image51.tif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3.tiff"/><Relationship Id="rId1" Type="http://schemas.openxmlformats.org/officeDocument/2006/relationships/slideLayout" Target="../slideLayouts/slideLayout2.xml"/><Relationship Id="rId5" Type="http://schemas.openxmlformats.org/officeDocument/2006/relationships/image" Target="../media/image6.tiff"/><Relationship Id="rId4" Type="http://schemas.openxmlformats.org/officeDocument/2006/relationships/image" Target="../media/image5.tiff"/></Relationships>
</file>

<file path=ppt/slides/_rels/slide5.xml.rels><?xml version="1.0" encoding="UTF-8" standalone="yes"?>
<Relationships xmlns="http://schemas.openxmlformats.org/package/2006/relationships"><Relationship Id="rId3" Type="http://schemas.openxmlformats.org/officeDocument/2006/relationships/image" Target="../media/image8.tiff"/><Relationship Id="rId7" Type="http://schemas.openxmlformats.org/officeDocument/2006/relationships/image" Target="../media/image12.tiff"/><Relationship Id="rId2" Type="http://schemas.openxmlformats.org/officeDocument/2006/relationships/image" Target="../media/image7.tiff"/><Relationship Id="rId1" Type="http://schemas.openxmlformats.org/officeDocument/2006/relationships/slideLayout" Target="../slideLayouts/slideLayout2.xml"/><Relationship Id="rId6" Type="http://schemas.openxmlformats.org/officeDocument/2006/relationships/image" Target="../media/image11.tiff"/><Relationship Id="rId5" Type="http://schemas.openxmlformats.org/officeDocument/2006/relationships/image" Target="../media/image10.tiff"/><Relationship Id="rId4" Type="http://schemas.openxmlformats.org/officeDocument/2006/relationships/image" Target="../media/image9.tiff"/></Relationships>
</file>

<file path=ppt/slides/_rels/slide6.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image" Target="../media/image13.tiff"/><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tiff"/></Relationships>
</file>

<file path=ppt/slides/_rels/slide7.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image" Target="../media/image17.tiff"/><Relationship Id="rId1" Type="http://schemas.openxmlformats.org/officeDocument/2006/relationships/slideLayout" Target="../slideLayouts/slideLayout2.xml"/><Relationship Id="rId5" Type="http://schemas.openxmlformats.org/officeDocument/2006/relationships/image" Target="../media/image20.tiff"/><Relationship Id="rId4" Type="http://schemas.openxmlformats.org/officeDocument/2006/relationships/image" Target="../media/image19.tiff"/></Relationships>
</file>

<file path=ppt/slides/_rels/slide8.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image" Target="../media/image21.tiff"/><Relationship Id="rId1" Type="http://schemas.openxmlformats.org/officeDocument/2006/relationships/slideLayout" Target="../slideLayouts/slideLayout2.xml"/><Relationship Id="rId5" Type="http://schemas.openxmlformats.org/officeDocument/2006/relationships/image" Target="../media/image24.tiff"/><Relationship Id="rId4" Type="http://schemas.openxmlformats.org/officeDocument/2006/relationships/image" Target="../media/image23.tiff"/></Relationships>
</file>

<file path=ppt/slides/_rels/slide9.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image" Target="../media/image25.tiff"/><Relationship Id="rId1" Type="http://schemas.openxmlformats.org/officeDocument/2006/relationships/slideLayout" Target="../slideLayouts/slideLayout2.xml"/><Relationship Id="rId5" Type="http://schemas.openxmlformats.org/officeDocument/2006/relationships/image" Target="../media/image28.tiff"/><Relationship Id="rId4" Type="http://schemas.openxmlformats.org/officeDocument/2006/relationships/image" Target="../media/image27.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09DC0F-ECF2-4911-8F80-7F0439096CD4}"/>
              </a:ext>
            </a:extLst>
          </p:cNvPr>
          <p:cNvSpPr>
            <a:spLocks noGrp="1"/>
          </p:cNvSpPr>
          <p:nvPr>
            <p:ph type="ctrTitle"/>
          </p:nvPr>
        </p:nvSpPr>
        <p:spPr/>
        <p:txBody>
          <a:bodyPr>
            <a:normAutofit/>
          </a:bodyPr>
          <a:lstStyle/>
          <a:p>
            <a:r>
              <a:rPr lang="en-US" sz="3200" dirty="0"/>
              <a:t>Ramp ResponseMappingV3</a:t>
            </a:r>
          </a:p>
        </p:txBody>
      </p:sp>
      <p:sp>
        <p:nvSpPr>
          <p:cNvPr id="3" name="Subtitle 2">
            <a:extLst>
              <a:ext uri="{FF2B5EF4-FFF2-40B4-BE49-F238E27FC236}">
                <a16:creationId xmlns:a16="http://schemas.microsoft.com/office/drawing/2014/main" id="{49E7E47A-CD88-4A32-BF9D-510C2BB149BC}"/>
              </a:ext>
            </a:extLst>
          </p:cNvPr>
          <p:cNvSpPr>
            <a:spLocks noGrp="1"/>
          </p:cNvSpPr>
          <p:nvPr>
            <p:ph type="subTitle" idx="1"/>
          </p:nvPr>
        </p:nvSpPr>
        <p:spPr/>
        <p:txBody>
          <a:bodyPr/>
          <a:lstStyle/>
          <a:p>
            <a:r>
              <a:rPr lang="en-US" dirty="0"/>
              <a:t>2.13.19</a:t>
            </a:r>
          </a:p>
          <a:p>
            <a:r>
              <a:rPr lang="en-US" dirty="0"/>
              <a:t>75 participants total– 26 useable</a:t>
            </a:r>
          </a:p>
        </p:txBody>
      </p:sp>
    </p:spTree>
    <p:extLst>
      <p:ext uri="{BB962C8B-B14F-4D97-AF65-F5344CB8AC3E}">
        <p14:creationId xmlns:p14="http://schemas.microsoft.com/office/powerpoint/2010/main" val="37456139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85964A-8DF9-4EDA-ACF3-E0DCD02F0D97}"/>
              </a:ext>
            </a:extLst>
          </p:cNvPr>
          <p:cNvSpPr>
            <a:spLocks noGrp="1"/>
          </p:cNvSpPr>
          <p:nvPr>
            <p:ph type="title"/>
          </p:nvPr>
        </p:nvSpPr>
        <p:spPr>
          <a:xfrm>
            <a:off x="175470" y="0"/>
            <a:ext cx="1765625" cy="649756"/>
          </a:xfrm>
        </p:spPr>
        <p:txBody>
          <a:bodyPr>
            <a:normAutofit/>
          </a:bodyPr>
          <a:lstStyle/>
          <a:p>
            <a:r>
              <a:rPr lang="en-US" sz="2400" dirty="0"/>
              <a:t>Low value</a:t>
            </a:r>
          </a:p>
        </p:txBody>
      </p:sp>
      <p:pic>
        <p:nvPicPr>
          <p:cNvPr id="3" name="Picture 2">
            <a:extLst>
              <a:ext uri="{FF2B5EF4-FFF2-40B4-BE49-F238E27FC236}">
                <a16:creationId xmlns:a16="http://schemas.microsoft.com/office/drawing/2014/main" id="{82827352-FDAF-184D-9183-EDFCA610F585}"/>
              </a:ext>
            </a:extLst>
          </p:cNvPr>
          <p:cNvPicPr>
            <a:picLocks noChangeAspect="1"/>
          </p:cNvPicPr>
          <p:nvPr/>
        </p:nvPicPr>
        <p:blipFill>
          <a:blip r:embed="rId2"/>
          <a:stretch>
            <a:fillRect/>
          </a:stretch>
        </p:blipFill>
        <p:spPr>
          <a:xfrm>
            <a:off x="1623423" y="1045027"/>
            <a:ext cx="3900683" cy="2664823"/>
          </a:xfrm>
          <a:prstGeom prst="rect">
            <a:avLst/>
          </a:prstGeom>
        </p:spPr>
      </p:pic>
      <p:pic>
        <p:nvPicPr>
          <p:cNvPr id="4" name="Picture 3">
            <a:extLst>
              <a:ext uri="{FF2B5EF4-FFF2-40B4-BE49-F238E27FC236}">
                <a16:creationId xmlns:a16="http://schemas.microsoft.com/office/drawing/2014/main" id="{A5D3AFF1-6F08-9E4A-9A6B-7854A32DE847}"/>
              </a:ext>
            </a:extLst>
          </p:cNvPr>
          <p:cNvPicPr>
            <a:picLocks noChangeAspect="1"/>
          </p:cNvPicPr>
          <p:nvPr/>
        </p:nvPicPr>
        <p:blipFill>
          <a:blip r:embed="rId3"/>
          <a:stretch>
            <a:fillRect/>
          </a:stretch>
        </p:blipFill>
        <p:spPr>
          <a:xfrm>
            <a:off x="7728132" y="1209616"/>
            <a:ext cx="3418840" cy="2335643"/>
          </a:xfrm>
          <a:prstGeom prst="rect">
            <a:avLst/>
          </a:prstGeom>
        </p:spPr>
      </p:pic>
      <p:pic>
        <p:nvPicPr>
          <p:cNvPr id="5" name="Picture 4">
            <a:extLst>
              <a:ext uri="{FF2B5EF4-FFF2-40B4-BE49-F238E27FC236}">
                <a16:creationId xmlns:a16="http://schemas.microsoft.com/office/drawing/2014/main" id="{3064B1FF-09BA-B544-BDBB-709DFAB6132A}"/>
              </a:ext>
            </a:extLst>
          </p:cNvPr>
          <p:cNvPicPr>
            <a:picLocks noChangeAspect="1"/>
          </p:cNvPicPr>
          <p:nvPr/>
        </p:nvPicPr>
        <p:blipFill>
          <a:blip r:embed="rId4"/>
          <a:stretch>
            <a:fillRect/>
          </a:stretch>
        </p:blipFill>
        <p:spPr>
          <a:xfrm>
            <a:off x="1449252" y="3803812"/>
            <a:ext cx="3775891" cy="2579569"/>
          </a:xfrm>
          <a:prstGeom prst="rect">
            <a:avLst/>
          </a:prstGeom>
        </p:spPr>
      </p:pic>
      <p:pic>
        <p:nvPicPr>
          <p:cNvPr id="6" name="Picture 5">
            <a:extLst>
              <a:ext uri="{FF2B5EF4-FFF2-40B4-BE49-F238E27FC236}">
                <a16:creationId xmlns:a16="http://schemas.microsoft.com/office/drawing/2014/main" id="{170B56FF-6C96-274D-8195-6831EDBAD0D2}"/>
              </a:ext>
            </a:extLst>
          </p:cNvPr>
          <p:cNvPicPr>
            <a:picLocks noChangeAspect="1"/>
          </p:cNvPicPr>
          <p:nvPr/>
        </p:nvPicPr>
        <p:blipFill>
          <a:blip r:embed="rId5"/>
          <a:stretch>
            <a:fillRect/>
          </a:stretch>
        </p:blipFill>
        <p:spPr>
          <a:xfrm>
            <a:off x="7608310" y="3856934"/>
            <a:ext cx="3658483" cy="2499360"/>
          </a:xfrm>
          <a:prstGeom prst="rect">
            <a:avLst/>
          </a:prstGeom>
        </p:spPr>
      </p:pic>
    </p:spTree>
    <p:extLst>
      <p:ext uri="{BB962C8B-B14F-4D97-AF65-F5344CB8AC3E}">
        <p14:creationId xmlns:p14="http://schemas.microsoft.com/office/powerpoint/2010/main" val="23730552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85964A-8DF9-4EDA-ACF3-E0DCD02F0D97}"/>
              </a:ext>
            </a:extLst>
          </p:cNvPr>
          <p:cNvSpPr>
            <a:spLocks noGrp="1"/>
          </p:cNvSpPr>
          <p:nvPr>
            <p:ph type="title"/>
          </p:nvPr>
        </p:nvSpPr>
        <p:spPr>
          <a:xfrm>
            <a:off x="175470" y="0"/>
            <a:ext cx="1765625" cy="649756"/>
          </a:xfrm>
        </p:spPr>
        <p:txBody>
          <a:bodyPr>
            <a:normAutofit/>
          </a:bodyPr>
          <a:lstStyle/>
          <a:p>
            <a:r>
              <a:rPr lang="en-US" sz="2400" dirty="0"/>
              <a:t>Mid Value</a:t>
            </a:r>
          </a:p>
        </p:txBody>
      </p:sp>
      <p:pic>
        <p:nvPicPr>
          <p:cNvPr id="3" name="Picture 2">
            <a:extLst>
              <a:ext uri="{FF2B5EF4-FFF2-40B4-BE49-F238E27FC236}">
                <a16:creationId xmlns:a16="http://schemas.microsoft.com/office/drawing/2014/main" id="{B28393B5-4153-7D4D-BD94-96EC5CDFA35A}"/>
              </a:ext>
            </a:extLst>
          </p:cNvPr>
          <p:cNvPicPr>
            <a:picLocks noChangeAspect="1"/>
          </p:cNvPicPr>
          <p:nvPr/>
        </p:nvPicPr>
        <p:blipFill>
          <a:blip r:embed="rId2"/>
          <a:stretch>
            <a:fillRect/>
          </a:stretch>
        </p:blipFill>
        <p:spPr>
          <a:xfrm>
            <a:off x="743857" y="930070"/>
            <a:ext cx="3418840" cy="2335643"/>
          </a:xfrm>
          <a:prstGeom prst="rect">
            <a:avLst/>
          </a:prstGeom>
        </p:spPr>
      </p:pic>
      <p:pic>
        <p:nvPicPr>
          <p:cNvPr id="4" name="Picture 3">
            <a:extLst>
              <a:ext uri="{FF2B5EF4-FFF2-40B4-BE49-F238E27FC236}">
                <a16:creationId xmlns:a16="http://schemas.microsoft.com/office/drawing/2014/main" id="{F1D5C9A1-A2FB-C44B-805B-830EE218EA14}"/>
              </a:ext>
            </a:extLst>
          </p:cNvPr>
          <p:cNvPicPr>
            <a:picLocks noChangeAspect="1"/>
          </p:cNvPicPr>
          <p:nvPr/>
        </p:nvPicPr>
        <p:blipFill>
          <a:blip r:embed="rId3"/>
          <a:stretch>
            <a:fillRect/>
          </a:stretch>
        </p:blipFill>
        <p:spPr>
          <a:xfrm>
            <a:off x="7606212" y="930070"/>
            <a:ext cx="3418840" cy="2335643"/>
          </a:xfrm>
          <a:prstGeom prst="rect">
            <a:avLst/>
          </a:prstGeom>
        </p:spPr>
      </p:pic>
      <p:pic>
        <p:nvPicPr>
          <p:cNvPr id="5" name="Picture 4">
            <a:extLst>
              <a:ext uri="{FF2B5EF4-FFF2-40B4-BE49-F238E27FC236}">
                <a16:creationId xmlns:a16="http://schemas.microsoft.com/office/drawing/2014/main" id="{1652CC92-69E5-D441-AE81-566563C292C6}"/>
              </a:ext>
            </a:extLst>
          </p:cNvPr>
          <p:cNvPicPr>
            <a:picLocks noChangeAspect="1"/>
          </p:cNvPicPr>
          <p:nvPr/>
        </p:nvPicPr>
        <p:blipFill>
          <a:blip r:embed="rId4"/>
          <a:stretch>
            <a:fillRect/>
          </a:stretch>
        </p:blipFill>
        <p:spPr>
          <a:xfrm>
            <a:off x="978989" y="3955738"/>
            <a:ext cx="3540760" cy="2418935"/>
          </a:xfrm>
          <a:prstGeom prst="rect">
            <a:avLst/>
          </a:prstGeom>
        </p:spPr>
      </p:pic>
      <p:pic>
        <p:nvPicPr>
          <p:cNvPr id="6" name="Picture 5">
            <a:extLst>
              <a:ext uri="{FF2B5EF4-FFF2-40B4-BE49-F238E27FC236}">
                <a16:creationId xmlns:a16="http://schemas.microsoft.com/office/drawing/2014/main" id="{A718920C-9FF3-BC41-A18A-C278E6E5C54D}"/>
              </a:ext>
            </a:extLst>
          </p:cNvPr>
          <p:cNvPicPr>
            <a:picLocks noChangeAspect="1"/>
          </p:cNvPicPr>
          <p:nvPr/>
        </p:nvPicPr>
        <p:blipFill>
          <a:blip r:embed="rId5"/>
          <a:stretch>
            <a:fillRect/>
          </a:stretch>
        </p:blipFill>
        <p:spPr>
          <a:xfrm>
            <a:off x="7672253" y="3812608"/>
            <a:ext cx="3418840" cy="2335643"/>
          </a:xfrm>
          <a:prstGeom prst="rect">
            <a:avLst/>
          </a:prstGeom>
        </p:spPr>
      </p:pic>
    </p:spTree>
    <p:extLst>
      <p:ext uri="{BB962C8B-B14F-4D97-AF65-F5344CB8AC3E}">
        <p14:creationId xmlns:p14="http://schemas.microsoft.com/office/powerpoint/2010/main" val="5073566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85964A-8DF9-4EDA-ACF3-E0DCD02F0D97}"/>
              </a:ext>
            </a:extLst>
          </p:cNvPr>
          <p:cNvSpPr>
            <a:spLocks noGrp="1"/>
          </p:cNvSpPr>
          <p:nvPr>
            <p:ph type="title"/>
          </p:nvPr>
        </p:nvSpPr>
        <p:spPr>
          <a:xfrm>
            <a:off x="175470" y="0"/>
            <a:ext cx="1765625" cy="649756"/>
          </a:xfrm>
        </p:spPr>
        <p:txBody>
          <a:bodyPr>
            <a:normAutofit/>
          </a:bodyPr>
          <a:lstStyle/>
          <a:p>
            <a:r>
              <a:rPr lang="en-US" sz="2400" dirty="0"/>
              <a:t>High Value</a:t>
            </a:r>
          </a:p>
        </p:txBody>
      </p:sp>
      <p:pic>
        <p:nvPicPr>
          <p:cNvPr id="3" name="Picture 2">
            <a:extLst>
              <a:ext uri="{FF2B5EF4-FFF2-40B4-BE49-F238E27FC236}">
                <a16:creationId xmlns:a16="http://schemas.microsoft.com/office/drawing/2014/main" id="{36B1257A-1A8F-5E44-98B3-484B76A0888A}"/>
              </a:ext>
            </a:extLst>
          </p:cNvPr>
          <p:cNvPicPr>
            <a:picLocks noChangeAspect="1"/>
          </p:cNvPicPr>
          <p:nvPr/>
        </p:nvPicPr>
        <p:blipFill>
          <a:blip r:embed="rId2"/>
          <a:stretch>
            <a:fillRect/>
          </a:stretch>
        </p:blipFill>
        <p:spPr>
          <a:xfrm>
            <a:off x="743857" y="907393"/>
            <a:ext cx="3209834" cy="2192857"/>
          </a:xfrm>
          <a:prstGeom prst="rect">
            <a:avLst/>
          </a:prstGeom>
        </p:spPr>
      </p:pic>
      <p:pic>
        <p:nvPicPr>
          <p:cNvPr id="4" name="Picture 3">
            <a:extLst>
              <a:ext uri="{FF2B5EF4-FFF2-40B4-BE49-F238E27FC236}">
                <a16:creationId xmlns:a16="http://schemas.microsoft.com/office/drawing/2014/main" id="{E8596A0E-A82B-ED40-B63B-69709EF2F484}"/>
              </a:ext>
            </a:extLst>
          </p:cNvPr>
          <p:cNvPicPr>
            <a:picLocks noChangeAspect="1"/>
          </p:cNvPicPr>
          <p:nvPr/>
        </p:nvPicPr>
        <p:blipFill>
          <a:blip r:embed="rId3"/>
          <a:stretch>
            <a:fillRect/>
          </a:stretch>
        </p:blipFill>
        <p:spPr>
          <a:xfrm>
            <a:off x="6892108" y="754240"/>
            <a:ext cx="3915229" cy="2674760"/>
          </a:xfrm>
          <a:prstGeom prst="rect">
            <a:avLst/>
          </a:prstGeom>
        </p:spPr>
      </p:pic>
      <p:pic>
        <p:nvPicPr>
          <p:cNvPr id="6" name="Picture 5">
            <a:extLst>
              <a:ext uri="{FF2B5EF4-FFF2-40B4-BE49-F238E27FC236}">
                <a16:creationId xmlns:a16="http://schemas.microsoft.com/office/drawing/2014/main" id="{772E2FDC-C64D-224F-9401-9569DC6CF34F}"/>
              </a:ext>
            </a:extLst>
          </p:cNvPr>
          <p:cNvPicPr>
            <a:picLocks noChangeAspect="1"/>
          </p:cNvPicPr>
          <p:nvPr/>
        </p:nvPicPr>
        <p:blipFill>
          <a:blip r:embed="rId4"/>
          <a:stretch>
            <a:fillRect/>
          </a:stretch>
        </p:blipFill>
        <p:spPr>
          <a:xfrm>
            <a:off x="595811" y="3696791"/>
            <a:ext cx="3850763" cy="2630719"/>
          </a:xfrm>
          <a:prstGeom prst="rect">
            <a:avLst/>
          </a:prstGeom>
        </p:spPr>
      </p:pic>
      <p:pic>
        <p:nvPicPr>
          <p:cNvPr id="7" name="Picture 6">
            <a:extLst>
              <a:ext uri="{FF2B5EF4-FFF2-40B4-BE49-F238E27FC236}">
                <a16:creationId xmlns:a16="http://schemas.microsoft.com/office/drawing/2014/main" id="{2739C982-C2FA-8242-8B02-E457C833F3D2}"/>
              </a:ext>
            </a:extLst>
          </p:cNvPr>
          <p:cNvPicPr>
            <a:picLocks noChangeAspect="1"/>
          </p:cNvPicPr>
          <p:nvPr/>
        </p:nvPicPr>
        <p:blipFill>
          <a:blip r:embed="rId5"/>
          <a:stretch>
            <a:fillRect/>
          </a:stretch>
        </p:blipFill>
        <p:spPr>
          <a:xfrm>
            <a:off x="6691811" y="3696791"/>
            <a:ext cx="4045857" cy="2764001"/>
          </a:xfrm>
          <a:prstGeom prst="rect">
            <a:avLst/>
          </a:prstGeom>
        </p:spPr>
      </p:pic>
    </p:spTree>
    <p:extLst>
      <p:ext uri="{BB962C8B-B14F-4D97-AF65-F5344CB8AC3E}">
        <p14:creationId xmlns:p14="http://schemas.microsoft.com/office/powerpoint/2010/main" val="907967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AD5F504-213B-734F-BD73-CE5B2D023A96}"/>
              </a:ext>
            </a:extLst>
          </p:cNvPr>
          <p:cNvPicPr>
            <a:picLocks noChangeAspect="1"/>
          </p:cNvPicPr>
          <p:nvPr/>
        </p:nvPicPr>
        <p:blipFill>
          <a:blip r:embed="rId2"/>
          <a:stretch>
            <a:fillRect/>
          </a:stretch>
        </p:blipFill>
        <p:spPr>
          <a:xfrm>
            <a:off x="0" y="0"/>
            <a:ext cx="12192000" cy="6858000"/>
          </a:xfrm>
          <a:prstGeom prst="rect">
            <a:avLst/>
          </a:prstGeom>
        </p:spPr>
      </p:pic>
      <p:sp>
        <p:nvSpPr>
          <p:cNvPr id="5" name="Title 1">
            <a:extLst>
              <a:ext uri="{FF2B5EF4-FFF2-40B4-BE49-F238E27FC236}">
                <a16:creationId xmlns:a16="http://schemas.microsoft.com/office/drawing/2014/main" id="{2D1A6781-FA5D-8344-B3AE-093967BF3ACF}"/>
              </a:ext>
            </a:extLst>
          </p:cNvPr>
          <p:cNvSpPr>
            <a:spLocks noGrp="1"/>
          </p:cNvSpPr>
          <p:nvPr>
            <p:ph type="title"/>
          </p:nvPr>
        </p:nvSpPr>
        <p:spPr>
          <a:xfrm>
            <a:off x="175470" y="0"/>
            <a:ext cx="2228096" cy="649756"/>
          </a:xfrm>
        </p:spPr>
        <p:txBody>
          <a:bodyPr>
            <a:normAutofit fontScale="90000"/>
          </a:bodyPr>
          <a:lstStyle/>
          <a:p>
            <a:r>
              <a:rPr lang="en-US" sz="2400" dirty="0"/>
              <a:t>Participants w/ sig. </a:t>
            </a:r>
            <a:r>
              <a:rPr lang="en-US" sz="2400" dirty="0" err="1"/>
              <a:t>rtRamp</a:t>
            </a:r>
            <a:r>
              <a:rPr lang="en-US" sz="2400" dirty="0"/>
              <a:t>-</a:t>
            </a:r>
          </a:p>
        </p:txBody>
      </p:sp>
      <p:pic>
        <p:nvPicPr>
          <p:cNvPr id="6" name="Picture 5">
            <a:extLst>
              <a:ext uri="{FF2B5EF4-FFF2-40B4-BE49-F238E27FC236}">
                <a16:creationId xmlns:a16="http://schemas.microsoft.com/office/drawing/2014/main" id="{9837AB5B-FC3D-C94C-85A6-BC069783D618}"/>
              </a:ext>
            </a:extLst>
          </p:cNvPr>
          <p:cNvPicPr>
            <a:picLocks noChangeAspect="1"/>
          </p:cNvPicPr>
          <p:nvPr/>
        </p:nvPicPr>
        <p:blipFill>
          <a:blip r:embed="rId3"/>
          <a:stretch>
            <a:fillRect/>
          </a:stretch>
        </p:blipFill>
        <p:spPr>
          <a:xfrm>
            <a:off x="6690397" y="832776"/>
            <a:ext cx="3395541" cy="2319726"/>
          </a:xfrm>
          <a:prstGeom prst="rect">
            <a:avLst/>
          </a:prstGeom>
        </p:spPr>
      </p:pic>
      <p:pic>
        <p:nvPicPr>
          <p:cNvPr id="7" name="Picture 6">
            <a:extLst>
              <a:ext uri="{FF2B5EF4-FFF2-40B4-BE49-F238E27FC236}">
                <a16:creationId xmlns:a16="http://schemas.microsoft.com/office/drawing/2014/main" id="{DF810BDB-4E83-A34C-BEA6-393C78E156FE}"/>
              </a:ext>
            </a:extLst>
          </p:cNvPr>
          <p:cNvPicPr>
            <a:picLocks noChangeAspect="1"/>
          </p:cNvPicPr>
          <p:nvPr/>
        </p:nvPicPr>
        <p:blipFill>
          <a:blip r:embed="rId4"/>
          <a:stretch>
            <a:fillRect/>
          </a:stretch>
        </p:blipFill>
        <p:spPr>
          <a:xfrm>
            <a:off x="689792" y="1087408"/>
            <a:ext cx="3427548" cy="2341592"/>
          </a:xfrm>
          <a:prstGeom prst="rect">
            <a:avLst/>
          </a:prstGeom>
        </p:spPr>
      </p:pic>
      <p:pic>
        <p:nvPicPr>
          <p:cNvPr id="8" name="Picture 7">
            <a:extLst>
              <a:ext uri="{FF2B5EF4-FFF2-40B4-BE49-F238E27FC236}">
                <a16:creationId xmlns:a16="http://schemas.microsoft.com/office/drawing/2014/main" id="{8AECB1FC-C687-9D47-93CC-616CEF4C8CB8}"/>
              </a:ext>
            </a:extLst>
          </p:cNvPr>
          <p:cNvPicPr>
            <a:picLocks noChangeAspect="1"/>
          </p:cNvPicPr>
          <p:nvPr/>
        </p:nvPicPr>
        <p:blipFill>
          <a:blip r:embed="rId5"/>
          <a:stretch>
            <a:fillRect/>
          </a:stretch>
        </p:blipFill>
        <p:spPr>
          <a:xfrm>
            <a:off x="926606" y="3866652"/>
            <a:ext cx="3200994" cy="2186818"/>
          </a:xfrm>
          <a:prstGeom prst="rect">
            <a:avLst/>
          </a:prstGeom>
        </p:spPr>
      </p:pic>
      <p:sp>
        <p:nvSpPr>
          <p:cNvPr id="9" name="TextBox 8">
            <a:extLst>
              <a:ext uri="{FF2B5EF4-FFF2-40B4-BE49-F238E27FC236}">
                <a16:creationId xmlns:a16="http://schemas.microsoft.com/office/drawing/2014/main" id="{8609036C-D805-6A41-874F-8919767C7DC4}"/>
              </a:ext>
            </a:extLst>
          </p:cNvPr>
          <p:cNvSpPr txBox="1"/>
          <p:nvPr/>
        </p:nvSpPr>
        <p:spPr>
          <a:xfrm>
            <a:off x="175470" y="6121790"/>
            <a:ext cx="5645520" cy="369332"/>
          </a:xfrm>
          <a:prstGeom prst="rect">
            <a:avLst/>
          </a:prstGeom>
          <a:noFill/>
        </p:spPr>
        <p:txBody>
          <a:bodyPr wrap="none" rtlCol="0">
            <a:spAutoFit/>
          </a:bodyPr>
          <a:lstStyle/>
          <a:p>
            <a:r>
              <a:rPr lang="en-US" dirty="0"/>
              <a:t>As expected, the faster the RT, the least sensitive to value</a:t>
            </a:r>
          </a:p>
        </p:txBody>
      </p:sp>
      <p:pic>
        <p:nvPicPr>
          <p:cNvPr id="10" name="Picture 9">
            <a:extLst>
              <a:ext uri="{FF2B5EF4-FFF2-40B4-BE49-F238E27FC236}">
                <a16:creationId xmlns:a16="http://schemas.microsoft.com/office/drawing/2014/main" id="{9A8A5275-9C84-0643-A7E7-1FF2C356A45F}"/>
              </a:ext>
            </a:extLst>
          </p:cNvPr>
          <p:cNvPicPr>
            <a:picLocks noChangeAspect="1"/>
          </p:cNvPicPr>
          <p:nvPr/>
        </p:nvPicPr>
        <p:blipFill>
          <a:blip r:embed="rId6"/>
          <a:stretch>
            <a:fillRect/>
          </a:stretch>
        </p:blipFill>
        <p:spPr>
          <a:xfrm>
            <a:off x="6578598" y="3774960"/>
            <a:ext cx="3601720" cy="2460581"/>
          </a:xfrm>
          <a:prstGeom prst="rect">
            <a:avLst/>
          </a:prstGeom>
        </p:spPr>
      </p:pic>
    </p:spTree>
    <p:extLst>
      <p:ext uri="{BB962C8B-B14F-4D97-AF65-F5344CB8AC3E}">
        <p14:creationId xmlns:p14="http://schemas.microsoft.com/office/powerpoint/2010/main" val="33155916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AD5F504-213B-734F-BD73-CE5B2D023A96}"/>
              </a:ext>
            </a:extLst>
          </p:cNvPr>
          <p:cNvPicPr>
            <a:picLocks noChangeAspect="1"/>
          </p:cNvPicPr>
          <p:nvPr/>
        </p:nvPicPr>
        <p:blipFill>
          <a:blip r:embed="rId2"/>
          <a:stretch>
            <a:fillRect/>
          </a:stretch>
        </p:blipFill>
        <p:spPr>
          <a:xfrm>
            <a:off x="78378" y="-340457"/>
            <a:ext cx="12797256" cy="7198457"/>
          </a:xfrm>
          <a:prstGeom prst="rect">
            <a:avLst/>
          </a:prstGeom>
        </p:spPr>
      </p:pic>
      <p:sp>
        <p:nvSpPr>
          <p:cNvPr id="5" name="Title 1">
            <a:extLst>
              <a:ext uri="{FF2B5EF4-FFF2-40B4-BE49-F238E27FC236}">
                <a16:creationId xmlns:a16="http://schemas.microsoft.com/office/drawing/2014/main" id="{2D1A6781-FA5D-8344-B3AE-093967BF3ACF}"/>
              </a:ext>
            </a:extLst>
          </p:cNvPr>
          <p:cNvSpPr>
            <a:spLocks noGrp="1"/>
          </p:cNvSpPr>
          <p:nvPr>
            <p:ph type="title"/>
          </p:nvPr>
        </p:nvSpPr>
        <p:spPr>
          <a:xfrm>
            <a:off x="175470" y="227052"/>
            <a:ext cx="2228096" cy="649756"/>
          </a:xfrm>
        </p:spPr>
        <p:txBody>
          <a:bodyPr>
            <a:normAutofit fontScale="90000"/>
          </a:bodyPr>
          <a:lstStyle/>
          <a:p>
            <a:r>
              <a:rPr lang="en-US" sz="2400" dirty="0"/>
              <a:t>Participants who are gambled&gt;40% &amp; &lt;60%; n=9</a:t>
            </a:r>
          </a:p>
        </p:txBody>
      </p:sp>
      <p:pic>
        <p:nvPicPr>
          <p:cNvPr id="6" name="Picture 5">
            <a:extLst>
              <a:ext uri="{FF2B5EF4-FFF2-40B4-BE49-F238E27FC236}">
                <a16:creationId xmlns:a16="http://schemas.microsoft.com/office/drawing/2014/main" id="{1DE2648D-B0A1-114B-B44E-CE67C352E8B6}"/>
              </a:ext>
            </a:extLst>
          </p:cNvPr>
          <p:cNvPicPr>
            <a:picLocks noChangeAspect="1"/>
          </p:cNvPicPr>
          <p:nvPr/>
        </p:nvPicPr>
        <p:blipFill>
          <a:blip r:embed="rId3"/>
          <a:stretch>
            <a:fillRect/>
          </a:stretch>
        </p:blipFill>
        <p:spPr>
          <a:xfrm>
            <a:off x="889572" y="1103860"/>
            <a:ext cx="3490839" cy="2384831"/>
          </a:xfrm>
          <a:prstGeom prst="rect">
            <a:avLst/>
          </a:prstGeom>
        </p:spPr>
      </p:pic>
      <p:pic>
        <p:nvPicPr>
          <p:cNvPr id="7" name="Picture 6">
            <a:extLst>
              <a:ext uri="{FF2B5EF4-FFF2-40B4-BE49-F238E27FC236}">
                <a16:creationId xmlns:a16="http://schemas.microsoft.com/office/drawing/2014/main" id="{66B1D918-FD7E-8B43-9B92-FD99A88D0D0B}"/>
              </a:ext>
            </a:extLst>
          </p:cNvPr>
          <p:cNvPicPr>
            <a:picLocks noChangeAspect="1"/>
          </p:cNvPicPr>
          <p:nvPr/>
        </p:nvPicPr>
        <p:blipFill>
          <a:blip r:embed="rId4"/>
          <a:stretch>
            <a:fillRect/>
          </a:stretch>
        </p:blipFill>
        <p:spPr>
          <a:xfrm>
            <a:off x="7456354" y="1336046"/>
            <a:ext cx="3063600" cy="2092954"/>
          </a:xfrm>
          <a:prstGeom prst="rect">
            <a:avLst/>
          </a:prstGeom>
        </p:spPr>
      </p:pic>
      <p:pic>
        <p:nvPicPr>
          <p:cNvPr id="8" name="Picture 7">
            <a:extLst>
              <a:ext uri="{FF2B5EF4-FFF2-40B4-BE49-F238E27FC236}">
                <a16:creationId xmlns:a16="http://schemas.microsoft.com/office/drawing/2014/main" id="{C6C96147-6C44-1D44-9C45-EB5EEE70A505}"/>
              </a:ext>
            </a:extLst>
          </p:cNvPr>
          <p:cNvPicPr>
            <a:picLocks noChangeAspect="1"/>
          </p:cNvPicPr>
          <p:nvPr/>
        </p:nvPicPr>
        <p:blipFill>
          <a:blip r:embed="rId5"/>
          <a:stretch>
            <a:fillRect/>
          </a:stretch>
        </p:blipFill>
        <p:spPr>
          <a:xfrm>
            <a:off x="7576457" y="3973378"/>
            <a:ext cx="3314337" cy="2264250"/>
          </a:xfrm>
          <a:prstGeom prst="rect">
            <a:avLst/>
          </a:prstGeom>
        </p:spPr>
      </p:pic>
      <p:pic>
        <p:nvPicPr>
          <p:cNvPr id="9" name="Picture 8">
            <a:extLst>
              <a:ext uri="{FF2B5EF4-FFF2-40B4-BE49-F238E27FC236}">
                <a16:creationId xmlns:a16="http://schemas.microsoft.com/office/drawing/2014/main" id="{55064ED9-6C1B-834F-916C-8746473A136F}"/>
              </a:ext>
            </a:extLst>
          </p:cNvPr>
          <p:cNvPicPr>
            <a:picLocks noChangeAspect="1"/>
          </p:cNvPicPr>
          <p:nvPr/>
        </p:nvPicPr>
        <p:blipFill>
          <a:blip r:embed="rId6"/>
          <a:stretch>
            <a:fillRect/>
          </a:stretch>
        </p:blipFill>
        <p:spPr>
          <a:xfrm>
            <a:off x="1301206" y="3814333"/>
            <a:ext cx="3314337" cy="2264250"/>
          </a:xfrm>
          <a:prstGeom prst="rect">
            <a:avLst/>
          </a:prstGeom>
        </p:spPr>
      </p:pic>
    </p:spTree>
    <p:extLst>
      <p:ext uri="{BB962C8B-B14F-4D97-AF65-F5344CB8AC3E}">
        <p14:creationId xmlns:p14="http://schemas.microsoft.com/office/powerpoint/2010/main" val="11041027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AD5F504-213B-734F-BD73-CE5B2D023A96}"/>
              </a:ext>
            </a:extLst>
          </p:cNvPr>
          <p:cNvPicPr>
            <a:picLocks noChangeAspect="1"/>
          </p:cNvPicPr>
          <p:nvPr/>
        </p:nvPicPr>
        <p:blipFill>
          <a:blip r:embed="rId2"/>
          <a:stretch>
            <a:fillRect/>
          </a:stretch>
        </p:blipFill>
        <p:spPr>
          <a:xfrm>
            <a:off x="0" y="0"/>
            <a:ext cx="12192000" cy="6858000"/>
          </a:xfrm>
          <a:prstGeom prst="rect">
            <a:avLst/>
          </a:prstGeom>
        </p:spPr>
      </p:pic>
      <p:sp>
        <p:nvSpPr>
          <p:cNvPr id="5" name="Title 1">
            <a:extLst>
              <a:ext uri="{FF2B5EF4-FFF2-40B4-BE49-F238E27FC236}">
                <a16:creationId xmlns:a16="http://schemas.microsoft.com/office/drawing/2014/main" id="{2D1A6781-FA5D-8344-B3AE-093967BF3ACF}"/>
              </a:ext>
            </a:extLst>
          </p:cNvPr>
          <p:cNvSpPr>
            <a:spLocks noGrp="1"/>
          </p:cNvSpPr>
          <p:nvPr>
            <p:ph type="title"/>
          </p:nvPr>
        </p:nvSpPr>
        <p:spPr>
          <a:xfrm>
            <a:off x="175470" y="227052"/>
            <a:ext cx="2228096" cy="649756"/>
          </a:xfrm>
        </p:spPr>
        <p:txBody>
          <a:bodyPr>
            <a:normAutofit fontScale="90000"/>
          </a:bodyPr>
          <a:lstStyle/>
          <a:p>
            <a:r>
              <a:rPr lang="en-US" sz="2400" dirty="0"/>
              <a:t>Participants who are sensitive to value</a:t>
            </a:r>
          </a:p>
        </p:txBody>
      </p:sp>
      <p:pic>
        <p:nvPicPr>
          <p:cNvPr id="2" name="Picture 1">
            <a:extLst>
              <a:ext uri="{FF2B5EF4-FFF2-40B4-BE49-F238E27FC236}">
                <a16:creationId xmlns:a16="http://schemas.microsoft.com/office/drawing/2014/main" id="{4FC30C2B-8BA0-2346-960A-7665C6BFF04A}"/>
              </a:ext>
            </a:extLst>
          </p:cNvPr>
          <p:cNvPicPr>
            <a:picLocks noChangeAspect="1"/>
          </p:cNvPicPr>
          <p:nvPr/>
        </p:nvPicPr>
        <p:blipFill>
          <a:blip r:embed="rId3"/>
          <a:stretch>
            <a:fillRect/>
          </a:stretch>
        </p:blipFill>
        <p:spPr>
          <a:xfrm>
            <a:off x="5032252" y="1253148"/>
            <a:ext cx="3008370" cy="2055223"/>
          </a:xfrm>
          <a:prstGeom prst="rect">
            <a:avLst/>
          </a:prstGeom>
        </p:spPr>
      </p:pic>
      <p:pic>
        <p:nvPicPr>
          <p:cNvPr id="3" name="Picture 2">
            <a:extLst>
              <a:ext uri="{FF2B5EF4-FFF2-40B4-BE49-F238E27FC236}">
                <a16:creationId xmlns:a16="http://schemas.microsoft.com/office/drawing/2014/main" id="{81FF63C0-11F7-2342-A5DE-D421FAD4CA31}"/>
              </a:ext>
            </a:extLst>
          </p:cNvPr>
          <p:cNvPicPr>
            <a:picLocks noChangeAspect="1"/>
          </p:cNvPicPr>
          <p:nvPr/>
        </p:nvPicPr>
        <p:blipFill>
          <a:blip r:embed="rId4"/>
          <a:stretch>
            <a:fillRect/>
          </a:stretch>
        </p:blipFill>
        <p:spPr>
          <a:xfrm>
            <a:off x="830943" y="1162576"/>
            <a:ext cx="3662680" cy="2502227"/>
          </a:xfrm>
          <a:prstGeom prst="rect">
            <a:avLst/>
          </a:prstGeom>
        </p:spPr>
      </p:pic>
      <p:pic>
        <p:nvPicPr>
          <p:cNvPr id="11" name="Picture 10">
            <a:extLst>
              <a:ext uri="{FF2B5EF4-FFF2-40B4-BE49-F238E27FC236}">
                <a16:creationId xmlns:a16="http://schemas.microsoft.com/office/drawing/2014/main" id="{35B497BC-F91C-C644-AF93-B40EA0EEC653}"/>
              </a:ext>
            </a:extLst>
          </p:cNvPr>
          <p:cNvPicPr>
            <a:picLocks noChangeAspect="1"/>
          </p:cNvPicPr>
          <p:nvPr/>
        </p:nvPicPr>
        <p:blipFill>
          <a:blip r:embed="rId5"/>
          <a:stretch>
            <a:fillRect/>
          </a:stretch>
        </p:blipFill>
        <p:spPr>
          <a:xfrm>
            <a:off x="8352687" y="4095353"/>
            <a:ext cx="3140166" cy="2145262"/>
          </a:xfrm>
          <a:prstGeom prst="rect">
            <a:avLst/>
          </a:prstGeom>
        </p:spPr>
      </p:pic>
      <p:pic>
        <p:nvPicPr>
          <p:cNvPr id="12" name="Picture 11">
            <a:extLst>
              <a:ext uri="{FF2B5EF4-FFF2-40B4-BE49-F238E27FC236}">
                <a16:creationId xmlns:a16="http://schemas.microsoft.com/office/drawing/2014/main" id="{0718BF22-F385-5A40-8395-99A00AE49547}"/>
              </a:ext>
            </a:extLst>
          </p:cNvPr>
          <p:cNvPicPr>
            <a:picLocks noChangeAspect="1"/>
          </p:cNvPicPr>
          <p:nvPr/>
        </p:nvPicPr>
        <p:blipFill>
          <a:blip r:embed="rId6"/>
          <a:stretch>
            <a:fillRect/>
          </a:stretch>
        </p:blipFill>
        <p:spPr>
          <a:xfrm>
            <a:off x="830943" y="4047758"/>
            <a:ext cx="3209834" cy="2192857"/>
          </a:xfrm>
          <a:prstGeom prst="rect">
            <a:avLst/>
          </a:prstGeom>
        </p:spPr>
      </p:pic>
      <p:pic>
        <p:nvPicPr>
          <p:cNvPr id="14" name="Picture 13">
            <a:extLst>
              <a:ext uri="{FF2B5EF4-FFF2-40B4-BE49-F238E27FC236}">
                <a16:creationId xmlns:a16="http://schemas.microsoft.com/office/drawing/2014/main" id="{966BA426-6B80-654C-A083-4976DAA98E85}"/>
              </a:ext>
            </a:extLst>
          </p:cNvPr>
          <p:cNvPicPr>
            <a:picLocks noChangeAspect="1"/>
          </p:cNvPicPr>
          <p:nvPr/>
        </p:nvPicPr>
        <p:blipFill>
          <a:blip r:embed="rId7"/>
          <a:stretch>
            <a:fillRect/>
          </a:stretch>
        </p:blipFill>
        <p:spPr>
          <a:xfrm>
            <a:off x="8352687" y="1253148"/>
            <a:ext cx="3008369" cy="2055223"/>
          </a:xfrm>
          <a:prstGeom prst="rect">
            <a:avLst/>
          </a:prstGeom>
        </p:spPr>
      </p:pic>
    </p:spTree>
    <p:extLst>
      <p:ext uri="{BB962C8B-B14F-4D97-AF65-F5344CB8AC3E}">
        <p14:creationId xmlns:p14="http://schemas.microsoft.com/office/powerpoint/2010/main" val="39550501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BC689EC-01D2-C549-A5A3-155EC0167E20}"/>
              </a:ext>
            </a:extLst>
          </p:cNvPr>
          <p:cNvSpPr txBox="1"/>
          <p:nvPr/>
        </p:nvSpPr>
        <p:spPr>
          <a:xfrm>
            <a:off x="810472" y="2115744"/>
            <a:ext cx="568489" cy="369332"/>
          </a:xfrm>
          <a:prstGeom prst="rect">
            <a:avLst/>
          </a:prstGeom>
          <a:noFill/>
        </p:spPr>
        <p:txBody>
          <a:bodyPr wrap="none" rtlCol="0">
            <a:spAutoFit/>
          </a:bodyPr>
          <a:lstStyle/>
          <a:p>
            <a:r>
              <a:rPr lang="en-US" dirty="0"/>
              <a:t>Low</a:t>
            </a:r>
          </a:p>
        </p:txBody>
      </p:sp>
      <p:sp>
        <p:nvSpPr>
          <p:cNvPr id="5" name="TextBox 4">
            <a:extLst>
              <a:ext uri="{FF2B5EF4-FFF2-40B4-BE49-F238E27FC236}">
                <a16:creationId xmlns:a16="http://schemas.microsoft.com/office/drawing/2014/main" id="{86737F85-9C54-B04E-A703-42E2C6783A36}"/>
              </a:ext>
            </a:extLst>
          </p:cNvPr>
          <p:cNvSpPr txBox="1"/>
          <p:nvPr/>
        </p:nvSpPr>
        <p:spPr>
          <a:xfrm>
            <a:off x="838525" y="3912497"/>
            <a:ext cx="556563" cy="369332"/>
          </a:xfrm>
          <a:prstGeom prst="rect">
            <a:avLst/>
          </a:prstGeom>
          <a:noFill/>
        </p:spPr>
        <p:txBody>
          <a:bodyPr wrap="none" rtlCol="0">
            <a:spAutoFit/>
          </a:bodyPr>
          <a:lstStyle/>
          <a:p>
            <a:r>
              <a:rPr lang="en-US" dirty="0"/>
              <a:t>Mid</a:t>
            </a:r>
          </a:p>
        </p:txBody>
      </p:sp>
      <p:sp>
        <p:nvSpPr>
          <p:cNvPr id="6" name="TextBox 5">
            <a:extLst>
              <a:ext uri="{FF2B5EF4-FFF2-40B4-BE49-F238E27FC236}">
                <a16:creationId xmlns:a16="http://schemas.microsoft.com/office/drawing/2014/main" id="{36780061-77EB-8C48-89DF-9F2A1B434000}"/>
              </a:ext>
            </a:extLst>
          </p:cNvPr>
          <p:cNvSpPr txBox="1"/>
          <p:nvPr/>
        </p:nvSpPr>
        <p:spPr>
          <a:xfrm>
            <a:off x="810472" y="5709250"/>
            <a:ext cx="612668" cy="369332"/>
          </a:xfrm>
          <a:prstGeom prst="rect">
            <a:avLst/>
          </a:prstGeom>
          <a:noFill/>
        </p:spPr>
        <p:txBody>
          <a:bodyPr wrap="none" rtlCol="0">
            <a:spAutoFit/>
          </a:bodyPr>
          <a:lstStyle/>
          <a:p>
            <a:r>
              <a:rPr lang="en-US" dirty="0"/>
              <a:t>High</a:t>
            </a:r>
          </a:p>
        </p:txBody>
      </p:sp>
      <p:sp>
        <p:nvSpPr>
          <p:cNvPr id="7" name="TextBox 6">
            <a:extLst>
              <a:ext uri="{FF2B5EF4-FFF2-40B4-BE49-F238E27FC236}">
                <a16:creationId xmlns:a16="http://schemas.microsoft.com/office/drawing/2014/main" id="{331102D2-0E01-B745-8068-DE7EC360B2AD}"/>
              </a:ext>
            </a:extLst>
          </p:cNvPr>
          <p:cNvSpPr txBox="1"/>
          <p:nvPr/>
        </p:nvSpPr>
        <p:spPr>
          <a:xfrm>
            <a:off x="4567646" y="674913"/>
            <a:ext cx="601447" cy="369332"/>
          </a:xfrm>
          <a:prstGeom prst="rect">
            <a:avLst/>
          </a:prstGeom>
          <a:noFill/>
        </p:spPr>
        <p:txBody>
          <a:bodyPr wrap="none" rtlCol="0">
            <a:spAutoFit/>
          </a:bodyPr>
          <a:lstStyle/>
          <a:p>
            <a:r>
              <a:rPr lang="en-US" dirty="0"/>
              <a:t>Mag</a:t>
            </a:r>
          </a:p>
        </p:txBody>
      </p:sp>
      <p:sp>
        <p:nvSpPr>
          <p:cNvPr id="8" name="TextBox 7">
            <a:extLst>
              <a:ext uri="{FF2B5EF4-FFF2-40B4-BE49-F238E27FC236}">
                <a16:creationId xmlns:a16="http://schemas.microsoft.com/office/drawing/2014/main" id="{92ED3C67-F8CE-5F42-8CFD-E3052B4CAA46}"/>
              </a:ext>
            </a:extLst>
          </p:cNvPr>
          <p:cNvSpPr txBox="1"/>
          <p:nvPr/>
        </p:nvSpPr>
        <p:spPr>
          <a:xfrm>
            <a:off x="9335589" y="674913"/>
            <a:ext cx="704039" cy="369332"/>
          </a:xfrm>
          <a:prstGeom prst="rect">
            <a:avLst/>
          </a:prstGeom>
          <a:noFill/>
        </p:spPr>
        <p:txBody>
          <a:bodyPr wrap="none" rtlCol="0">
            <a:spAutoFit/>
          </a:bodyPr>
          <a:lstStyle/>
          <a:p>
            <a:r>
              <a:rPr lang="en-US" dirty="0"/>
              <a:t>Value</a:t>
            </a:r>
          </a:p>
        </p:txBody>
      </p:sp>
      <p:sp>
        <p:nvSpPr>
          <p:cNvPr id="9" name="Title 1">
            <a:extLst>
              <a:ext uri="{FF2B5EF4-FFF2-40B4-BE49-F238E27FC236}">
                <a16:creationId xmlns:a16="http://schemas.microsoft.com/office/drawing/2014/main" id="{877D590E-0679-5D46-8BAA-5DD127648F24}"/>
              </a:ext>
            </a:extLst>
          </p:cNvPr>
          <p:cNvSpPr>
            <a:spLocks noGrp="1"/>
          </p:cNvSpPr>
          <p:nvPr>
            <p:ph type="title"/>
          </p:nvPr>
        </p:nvSpPr>
        <p:spPr>
          <a:xfrm>
            <a:off x="256302" y="534701"/>
            <a:ext cx="2228096" cy="649756"/>
          </a:xfrm>
        </p:spPr>
        <p:txBody>
          <a:bodyPr>
            <a:normAutofit fontScale="90000"/>
          </a:bodyPr>
          <a:lstStyle/>
          <a:p>
            <a:r>
              <a:rPr lang="en-US" sz="2400" dirty="0"/>
              <a:t>Participants who are sensitive to value breakdown by condition</a:t>
            </a:r>
          </a:p>
        </p:txBody>
      </p:sp>
    </p:spTree>
    <p:extLst>
      <p:ext uri="{BB962C8B-B14F-4D97-AF65-F5344CB8AC3E}">
        <p14:creationId xmlns:p14="http://schemas.microsoft.com/office/powerpoint/2010/main" val="34073927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93670-FF70-4D83-9923-6BC24DA901B7}"/>
              </a:ext>
            </a:extLst>
          </p:cNvPr>
          <p:cNvSpPr>
            <a:spLocks noGrp="1"/>
          </p:cNvSpPr>
          <p:nvPr>
            <p:ph type="title"/>
          </p:nvPr>
        </p:nvSpPr>
        <p:spPr>
          <a:xfrm>
            <a:off x="838200" y="365126"/>
            <a:ext cx="2525785" cy="658332"/>
          </a:xfrm>
        </p:spPr>
        <p:txBody>
          <a:bodyPr>
            <a:normAutofit/>
          </a:bodyPr>
          <a:lstStyle/>
          <a:p>
            <a:r>
              <a:rPr lang="en-US" sz="2000" dirty="0"/>
              <a:t>Facts about </a:t>
            </a:r>
            <a:r>
              <a:rPr lang="en-US" sz="2000" dirty="0" err="1"/>
              <a:t>ResponseMapping</a:t>
            </a:r>
            <a:endParaRPr lang="en-US" sz="2000" dirty="0"/>
          </a:p>
        </p:txBody>
      </p:sp>
      <p:sp>
        <p:nvSpPr>
          <p:cNvPr id="3" name="Content Placeholder 2">
            <a:extLst>
              <a:ext uri="{FF2B5EF4-FFF2-40B4-BE49-F238E27FC236}">
                <a16:creationId xmlns:a16="http://schemas.microsoft.com/office/drawing/2014/main" id="{0D7A89F3-E0F7-4CD1-9577-A880B0705F2D}"/>
              </a:ext>
            </a:extLst>
          </p:cNvPr>
          <p:cNvSpPr>
            <a:spLocks noGrp="1"/>
          </p:cNvSpPr>
          <p:nvPr>
            <p:ph idx="1"/>
          </p:nvPr>
        </p:nvSpPr>
        <p:spPr>
          <a:xfrm>
            <a:off x="838200" y="1023458"/>
            <a:ext cx="10515600" cy="4351338"/>
          </a:xfrm>
        </p:spPr>
        <p:txBody>
          <a:bodyPr>
            <a:normAutofit/>
          </a:bodyPr>
          <a:lstStyle/>
          <a:p>
            <a:r>
              <a:rPr lang="en-US" sz="1400" dirty="0"/>
              <a:t>5 second progress bar</a:t>
            </a:r>
          </a:p>
          <a:p>
            <a:r>
              <a:rPr lang="en-US" sz="1400" dirty="0"/>
              <a:t>Gamble is not previewed</a:t>
            </a:r>
          </a:p>
          <a:p>
            <a:r>
              <a:rPr lang="en-US" sz="1400" dirty="0"/>
              <a:t>Gamble is offered for a 1500 </a:t>
            </a:r>
            <a:r>
              <a:rPr lang="en-US" sz="1400" dirty="0" err="1"/>
              <a:t>ms</a:t>
            </a:r>
            <a:r>
              <a:rPr lang="en-US" sz="1400" dirty="0"/>
              <a:t> window sometime during the progress bar </a:t>
            </a:r>
          </a:p>
          <a:p>
            <a:r>
              <a:rPr lang="en-US" sz="1400" dirty="0"/>
              <a:t>Gamble can show up either on LEFT or RIGHT side of the screen. If participant wants to gamble, they have to press the key that is closest to the gamble (f for when gamble is on left side j when gamble is on right side). </a:t>
            </a:r>
          </a:p>
          <a:p>
            <a:r>
              <a:rPr lang="en-US" sz="1400" dirty="0"/>
              <a:t>Instrumental condition, participant HAS to choose in 1700 </a:t>
            </a:r>
            <a:r>
              <a:rPr lang="en-US" sz="1400" dirty="0" err="1"/>
              <a:t>ms</a:t>
            </a:r>
            <a:r>
              <a:rPr lang="en-US" sz="1400" dirty="0"/>
              <a:t> otherwise trial is failed</a:t>
            </a:r>
          </a:p>
          <a:p>
            <a:r>
              <a:rPr lang="en-US" sz="1400" dirty="0"/>
              <a:t>Progress bar does NOT pause during gamble</a:t>
            </a:r>
          </a:p>
          <a:p>
            <a:r>
              <a:rPr lang="en-US" sz="1400" dirty="0"/>
              <a:t>If participant makes it to end of progress bar (either because they ignored the gamble or there wasn’t one), press spacebar to accept sure thing.</a:t>
            </a:r>
          </a:p>
          <a:p>
            <a:r>
              <a:rPr lang="en-US" sz="1400" dirty="0"/>
              <a:t>Gambles can be offered at ANY point throughout the progress bar (not binned like any previous experiment)</a:t>
            </a:r>
          </a:p>
        </p:txBody>
      </p:sp>
    </p:spTree>
    <p:extLst>
      <p:ext uri="{BB962C8B-B14F-4D97-AF65-F5344CB8AC3E}">
        <p14:creationId xmlns:p14="http://schemas.microsoft.com/office/powerpoint/2010/main" val="22225665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93670-FF70-4D83-9923-6BC24DA901B7}"/>
              </a:ext>
            </a:extLst>
          </p:cNvPr>
          <p:cNvSpPr>
            <a:spLocks noGrp="1"/>
          </p:cNvSpPr>
          <p:nvPr>
            <p:ph type="title"/>
          </p:nvPr>
        </p:nvSpPr>
        <p:spPr>
          <a:xfrm>
            <a:off x="838200" y="365126"/>
            <a:ext cx="2525785" cy="658332"/>
          </a:xfrm>
        </p:spPr>
        <p:txBody>
          <a:bodyPr>
            <a:normAutofit/>
          </a:bodyPr>
          <a:lstStyle/>
          <a:p>
            <a:r>
              <a:rPr lang="en-US" sz="2000" dirty="0"/>
              <a:t>Reason for attrition</a:t>
            </a:r>
          </a:p>
        </p:txBody>
      </p:sp>
      <p:sp>
        <p:nvSpPr>
          <p:cNvPr id="3" name="Content Placeholder 2">
            <a:extLst>
              <a:ext uri="{FF2B5EF4-FFF2-40B4-BE49-F238E27FC236}">
                <a16:creationId xmlns:a16="http://schemas.microsoft.com/office/drawing/2014/main" id="{0D7A89F3-E0F7-4CD1-9577-A880B0705F2D}"/>
              </a:ext>
            </a:extLst>
          </p:cNvPr>
          <p:cNvSpPr>
            <a:spLocks noGrp="1"/>
          </p:cNvSpPr>
          <p:nvPr>
            <p:ph idx="1"/>
          </p:nvPr>
        </p:nvSpPr>
        <p:spPr>
          <a:xfrm>
            <a:off x="838200" y="1023458"/>
            <a:ext cx="10515600" cy="4351338"/>
          </a:xfrm>
        </p:spPr>
        <p:txBody>
          <a:bodyPr>
            <a:normAutofit/>
          </a:bodyPr>
          <a:lstStyle/>
          <a:p>
            <a:r>
              <a:rPr lang="en-US" sz="1400" dirty="0"/>
              <a:t>75 completed participants</a:t>
            </a:r>
          </a:p>
          <a:p>
            <a:pPr lvl="1"/>
            <a:r>
              <a:rPr lang="en-US" sz="1000" dirty="0"/>
              <a:t>25 participants failed &gt; 60/150 trials</a:t>
            </a:r>
          </a:p>
          <a:p>
            <a:pPr lvl="1"/>
            <a:r>
              <a:rPr lang="en-US" sz="1000" dirty="0"/>
              <a:t>9 participants ignored &lt; 10 trials (so they almost always gambled) + 13</a:t>
            </a:r>
          </a:p>
          <a:p>
            <a:pPr lvl="1"/>
            <a:r>
              <a:rPr lang="en-US" sz="1000" dirty="0"/>
              <a:t>14 participants gambled &lt;10 trials (so they almost always ignored gamble and they accepted sure thing)  +27</a:t>
            </a:r>
          </a:p>
          <a:p>
            <a:pPr lvl="1"/>
            <a:endParaRPr lang="en-US" sz="1000" dirty="0"/>
          </a:p>
          <a:p>
            <a:pPr lvl="1"/>
            <a:endParaRPr lang="en-US" sz="1000" dirty="0"/>
          </a:p>
          <a:p>
            <a:r>
              <a:rPr lang="en-US" sz="1400" dirty="0"/>
              <a:t>Attrition seems to hold steady at about 3/5…</a:t>
            </a:r>
          </a:p>
          <a:p>
            <a:endParaRPr lang="en-US" sz="1400" dirty="0"/>
          </a:p>
        </p:txBody>
      </p:sp>
      <p:sp>
        <p:nvSpPr>
          <p:cNvPr id="5" name="TextBox 4">
            <a:extLst>
              <a:ext uri="{FF2B5EF4-FFF2-40B4-BE49-F238E27FC236}">
                <a16:creationId xmlns:a16="http://schemas.microsoft.com/office/drawing/2014/main" id="{8D1C5BC9-6CF9-4861-88AB-A9648A88C206}"/>
              </a:ext>
            </a:extLst>
          </p:cNvPr>
          <p:cNvSpPr txBox="1"/>
          <p:nvPr/>
        </p:nvSpPr>
        <p:spPr>
          <a:xfrm>
            <a:off x="731783" y="4076981"/>
            <a:ext cx="3913251" cy="276999"/>
          </a:xfrm>
          <a:prstGeom prst="rect">
            <a:avLst/>
          </a:prstGeom>
          <a:noFill/>
        </p:spPr>
        <p:txBody>
          <a:bodyPr wrap="none" rtlCol="0">
            <a:spAutoFit/>
          </a:bodyPr>
          <a:lstStyle/>
          <a:p>
            <a:r>
              <a:rPr lang="en-US" sz="1200" dirty="0"/>
              <a:t>The later the gamble interrupted, the faster they responded</a:t>
            </a:r>
          </a:p>
        </p:txBody>
      </p:sp>
      <p:pic>
        <p:nvPicPr>
          <p:cNvPr id="6" name="Picture 5">
            <a:extLst>
              <a:ext uri="{FF2B5EF4-FFF2-40B4-BE49-F238E27FC236}">
                <a16:creationId xmlns:a16="http://schemas.microsoft.com/office/drawing/2014/main" id="{3E82B0F3-4F9C-7C46-86C6-3F96C1231395}"/>
              </a:ext>
            </a:extLst>
          </p:cNvPr>
          <p:cNvPicPr>
            <a:picLocks noChangeAspect="1"/>
          </p:cNvPicPr>
          <p:nvPr/>
        </p:nvPicPr>
        <p:blipFill>
          <a:blip r:embed="rId2"/>
          <a:stretch>
            <a:fillRect/>
          </a:stretch>
        </p:blipFill>
        <p:spPr>
          <a:xfrm>
            <a:off x="1170578" y="4544646"/>
            <a:ext cx="3035662" cy="2073868"/>
          </a:xfrm>
          <a:prstGeom prst="rect">
            <a:avLst/>
          </a:prstGeom>
        </p:spPr>
      </p:pic>
      <p:pic>
        <p:nvPicPr>
          <p:cNvPr id="7" name="Picture 6">
            <a:extLst>
              <a:ext uri="{FF2B5EF4-FFF2-40B4-BE49-F238E27FC236}">
                <a16:creationId xmlns:a16="http://schemas.microsoft.com/office/drawing/2014/main" id="{EAF4B3C6-DC8E-C44D-9FF9-E5F896E7F90F}"/>
              </a:ext>
            </a:extLst>
          </p:cNvPr>
          <p:cNvPicPr>
            <a:picLocks noChangeAspect="1"/>
          </p:cNvPicPr>
          <p:nvPr/>
        </p:nvPicPr>
        <p:blipFill>
          <a:blip r:embed="rId3"/>
          <a:stretch>
            <a:fillRect/>
          </a:stretch>
        </p:blipFill>
        <p:spPr>
          <a:xfrm>
            <a:off x="7832634" y="4544646"/>
            <a:ext cx="3106945" cy="2122566"/>
          </a:xfrm>
          <a:prstGeom prst="rect">
            <a:avLst/>
          </a:prstGeom>
        </p:spPr>
      </p:pic>
      <p:sp>
        <p:nvSpPr>
          <p:cNvPr id="9" name="TextBox 8">
            <a:extLst>
              <a:ext uri="{FF2B5EF4-FFF2-40B4-BE49-F238E27FC236}">
                <a16:creationId xmlns:a16="http://schemas.microsoft.com/office/drawing/2014/main" id="{00A7FB9E-B352-D74D-8457-0918025A9CC3}"/>
              </a:ext>
            </a:extLst>
          </p:cNvPr>
          <p:cNvSpPr txBox="1"/>
          <p:nvPr/>
        </p:nvSpPr>
        <p:spPr>
          <a:xfrm>
            <a:off x="7110812" y="3984648"/>
            <a:ext cx="4892365" cy="461665"/>
          </a:xfrm>
          <a:prstGeom prst="rect">
            <a:avLst/>
          </a:prstGeom>
          <a:noFill/>
        </p:spPr>
        <p:txBody>
          <a:bodyPr wrap="none" rtlCol="0">
            <a:spAutoFit/>
          </a:bodyPr>
          <a:lstStyle/>
          <a:p>
            <a:r>
              <a:rPr lang="en-US" sz="1200" dirty="0"/>
              <a:t>Participants got a little faster throughout the whole session but mostly they</a:t>
            </a:r>
          </a:p>
          <a:p>
            <a:r>
              <a:rPr lang="en-US" sz="1200" dirty="0"/>
              <a:t>got better at detecting ‘good’ gambles (that’s why the green is much taller)</a:t>
            </a:r>
          </a:p>
        </p:txBody>
      </p:sp>
    </p:spTree>
    <p:extLst>
      <p:ext uri="{BB962C8B-B14F-4D97-AF65-F5344CB8AC3E}">
        <p14:creationId xmlns:p14="http://schemas.microsoft.com/office/powerpoint/2010/main" val="5259352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DB364C1-FE4F-7444-BD04-BF169B9236B7}"/>
              </a:ext>
            </a:extLst>
          </p:cNvPr>
          <p:cNvPicPr>
            <a:picLocks noChangeAspect="1"/>
          </p:cNvPicPr>
          <p:nvPr/>
        </p:nvPicPr>
        <p:blipFill>
          <a:blip r:embed="rId2"/>
          <a:stretch>
            <a:fillRect/>
          </a:stretch>
        </p:blipFill>
        <p:spPr>
          <a:xfrm>
            <a:off x="641684" y="651752"/>
            <a:ext cx="4636089" cy="3167229"/>
          </a:xfrm>
          <a:prstGeom prst="rect">
            <a:avLst/>
          </a:prstGeom>
        </p:spPr>
      </p:pic>
      <p:pic>
        <p:nvPicPr>
          <p:cNvPr id="7" name="Picture 6">
            <a:extLst>
              <a:ext uri="{FF2B5EF4-FFF2-40B4-BE49-F238E27FC236}">
                <a16:creationId xmlns:a16="http://schemas.microsoft.com/office/drawing/2014/main" id="{4CC6D5BD-BD72-BC4D-A7E3-C7611AFFCFE5}"/>
              </a:ext>
            </a:extLst>
          </p:cNvPr>
          <p:cNvPicPr>
            <a:picLocks noChangeAspect="1"/>
          </p:cNvPicPr>
          <p:nvPr/>
        </p:nvPicPr>
        <p:blipFill>
          <a:blip r:embed="rId3"/>
          <a:stretch>
            <a:fillRect/>
          </a:stretch>
        </p:blipFill>
        <p:spPr>
          <a:xfrm>
            <a:off x="6727246" y="655759"/>
            <a:ext cx="3920786" cy="2678557"/>
          </a:xfrm>
          <a:prstGeom prst="rect">
            <a:avLst/>
          </a:prstGeom>
        </p:spPr>
      </p:pic>
      <p:pic>
        <p:nvPicPr>
          <p:cNvPr id="8" name="Picture 7">
            <a:extLst>
              <a:ext uri="{FF2B5EF4-FFF2-40B4-BE49-F238E27FC236}">
                <a16:creationId xmlns:a16="http://schemas.microsoft.com/office/drawing/2014/main" id="{1F536145-5D15-D542-9B41-AEE1CC68CDE2}"/>
              </a:ext>
            </a:extLst>
          </p:cNvPr>
          <p:cNvPicPr>
            <a:picLocks noChangeAspect="1"/>
          </p:cNvPicPr>
          <p:nvPr/>
        </p:nvPicPr>
        <p:blipFill>
          <a:blip r:embed="rId4"/>
          <a:stretch>
            <a:fillRect/>
          </a:stretch>
        </p:blipFill>
        <p:spPr>
          <a:xfrm>
            <a:off x="1065445" y="3863838"/>
            <a:ext cx="3788565" cy="2588228"/>
          </a:xfrm>
          <a:prstGeom prst="rect">
            <a:avLst/>
          </a:prstGeom>
        </p:spPr>
      </p:pic>
      <p:pic>
        <p:nvPicPr>
          <p:cNvPr id="9" name="Picture 8">
            <a:extLst>
              <a:ext uri="{FF2B5EF4-FFF2-40B4-BE49-F238E27FC236}">
                <a16:creationId xmlns:a16="http://schemas.microsoft.com/office/drawing/2014/main" id="{BB99ED78-43CA-EC49-8742-A2D00C575BA3}"/>
              </a:ext>
            </a:extLst>
          </p:cNvPr>
          <p:cNvPicPr>
            <a:picLocks noChangeAspect="1"/>
          </p:cNvPicPr>
          <p:nvPr/>
        </p:nvPicPr>
        <p:blipFill>
          <a:blip r:embed="rId5"/>
          <a:stretch>
            <a:fillRect/>
          </a:stretch>
        </p:blipFill>
        <p:spPr>
          <a:xfrm>
            <a:off x="6400259" y="3494392"/>
            <a:ext cx="4329349" cy="2957674"/>
          </a:xfrm>
          <a:prstGeom prst="rect">
            <a:avLst/>
          </a:prstGeom>
        </p:spPr>
      </p:pic>
    </p:spTree>
    <p:extLst>
      <p:ext uri="{BB962C8B-B14F-4D97-AF65-F5344CB8AC3E}">
        <p14:creationId xmlns:p14="http://schemas.microsoft.com/office/powerpoint/2010/main" val="25871324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B642961-395B-498B-8E04-83C7A28D81BB}"/>
              </a:ext>
            </a:extLst>
          </p:cNvPr>
          <p:cNvSpPr>
            <a:spLocks noGrp="1"/>
          </p:cNvSpPr>
          <p:nvPr>
            <p:ph type="title"/>
          </p:nvPr>
        </p:nvSpPr>
        <p:spPr>
          <a:xfrm>
            <a:off x="175470" y="0"/>
            <a:ext cx="1527495" cy="939567"/>
          </a:xfrm>
        </p:spPr>
        <p:txBody>
          <a:bodyPr>
            <a:normAutofit/>
          </a:bodyPr>
          <a:lstStyle/>
          <a:p>
            <a:r>
              <a:rPr lang="en-US" sz="2400" dirty="0"/>
              <a:t>All data</a:t>
            </a:r>
          </a:p>
        </p:txBody>
      </p:sp>
      <p:sp>
        <p:nvSpPr>
          <p:cNvPr id="5" name="TextBox 4">
            <a:extLst>
              <a:ext uri="{FF2B5EF4-FFF2-40B4-BE49-F238E27FC236}">
                <a16:creationId xmlns:a16="http://schemas.microsoft.com/office/drawing/2014/main" id="{AB6B2E13-F9BA-4B5B-9032-458FEF171F4C}"/>
              </a:ext>
            </a:extLst>
          </p:cNvPr>
          <p:cNvSpPr txBox="1"/>
          <p:nvPr/>
        </p:nvSpPr>
        <p:spPr>
          <a:xfrm>
            <a:off x="613916" y="978121"/>
            <a:ext cx="617477" cy="261610"/>
          </a:xfrm>
          <a:prstGeom prst="rect">
            <a:avLst/>
          </a:prstGeom>
          <a:noFill/>
        </p:spPr>
        <p:txBody>
          <a:bodyPr wrap="none" rtlCol="0">
            <a:spAutoFit/>
          </a:bodyPr>
          <a:lstStyle/>
          <a:p>
            <a:r>
              <a:rPr lang="en-US" sz="1100" dirty="0"/>
              <a:t>All data</a:t>
            </a:r>
          </a:p>
        </p:txBody>
      </p:sp>
      <p:sp>
        <p:nvSpPr>
          <p:cNvPr id="6" name="TextBox 5">
            <a:extLst>
              <a:ext uri="{FF2B5EF4-FFF2-40B4-BE49-F238E27FC236}">
                <a16:creationId xmlns:a16="http://schemas.microsoft.com/office/drawing/2014/main" id="{D8E973D8-8D82-4785-9743-D45F23F9156F}"/>
              </a:ext>
            </a:extLst>
          </p:cNvPr>
          <p:cNvSpPr txBox="1"/>
          <p:nvPr/>
        </p:nvSpPr>
        <p:spPr>
          <a:xfrm>
            <a:off x="265856" y="2437664"/>
            <a:ext cx="1598515" cy="430887"/>
          </a:xfrm>
          <a:prstGeom prst="rect">
            <a:avLst/>
          </a:prstGeom>
          <a:noFill/>
        </p:spPr>
        <p:txBody>
          <a:bodyPr wrap="none" rtlCol="0">
            <a:spAutoFit/>
          </a:bodyPr>
          <a:lstStyle/>
          <a:p>
            <a:r>
              <a:rPr lang="en-US" sz="1100" dirty="0"/>
              <a:t>When gamble is</a:t>
            </a:r>
          </a:p>
          <a:p>
            <a:r>
              <a:rPr lang="en-US" sz="1100" dirty="0"/>
              <a:t>On left side (</a:t>
            </a:r>
            <a:r>
              <a:rPr lang="en-US" sz="1100" dirty="0" err="1"/>
              <a:t>gambleLeft</a:t>
            </a:r>
            <a:r>
              <a:rPr lang="en-US" sz="1100" dirty="0"/>
              <a:t>)</a:t>
            </a:r>
          </a:p>
        </p:txBody>
      </p:sp>
      <p:sp>
        <p:nvSpPr>
          <p:cNvPr id="7" name="TextBox 6">
            <a:extLst>
              <a:ext uri="{FF2B5EF4-FFF2-40B4-BE49-F238E27FC236}">
                <a16:creationId xmlns:a16="http://schemas.microsoft.com/office/drawing/2014/main" id="{2671D867-F26C-46C2-9458-BE82743C67FB}"/>
              </a:ext>
            </a:extLst>
          </p:cNvPr>
          <p:cNvSpPr txBox="1"/>
          <p:nvPr/>
        </p:nvSpPr>
        <p:spPr>
          <a:xfrm>
            <a:off x="175470" y="4295020"/>
            <a:ext cx="1749197" cy="430887"/>
          </a:xfrm>
          <a:prstGeom prst="rect">
            <a:avLst/>
          </a:prstGeom>
          <a:noFill/>
        </p:spPr>
        <p:txBody>
          <a:bodyPr wrap="none" rtlCol="0">
            <a:spAutoFit/>
          </a:bodyPr>
          <a:lstStyle/>
          <a:p>
            <a:r>
              <a:rPr lang="en-US" sz="1100" dirty="0"/>
              <a:t>When gamble is</a:t>
            </a:r>
          </a:p>
          <a:p>
            <a:r>
              <a:rPr lang="en-US" sz="1100" dirty="0"/>
              <a:t>On right side (</a:t>
            </a:r>
            <a:r>
              <a:rPr lang="en-US" sz="1100" dirty="0" err="1"/>
              <a:t>gambleRight</a:t>
            </a:r>
            <a:r>
              <a:rPr lang="en-US" sz="1100" dirty="0"/>
              <a:t>)</a:t>
            </a:r>
          </a:p>
        </p:txBody>
      </p:sp>
      <p:pic>
        <p:nvPicPr>
          <p:cNvPr id="8" name="Picture 7">
            <a:extLst>
              <a:ext uri="{FF2B5EF4-FFF2-40B4-BE49-F238E27FC236}">
                <a16:creationId xmlns:a16="http://schemas.microsoft.com/office/drawing/2014/main" id="{C9D5C00B-02FD-E349-9345-BF229A830FAC}"/>
              </a:ext>
            </a:extLst>
          </p:cNvPr>
          <p:cNvPicPr>
            <a:picLocks noChangeAspect="1"/>
          </p:cNvPicPr>
          <p:nvPr/>
        </p:nvPicPr>
        <p:blipFill>
          <a:blip r:embed="rId2"/>
          <a:stretch>
            <a:fillRect/>
          </a:stretch>
        </p:blipFill>
        <p:spPr>
          <a:xfrm>
            <a:off x="2382160" y="230209"/>
            <a:ext cx="3375058" cy="2305732"/>
          </a:xfrm>
          <a:prstGeom prst="rect">
            <a:avLst/>
          </a:prstGeom>
        </p:spPr>
      </p:pic>
      <p:pic>
        <p:nvPicPr>
          <p:cNvPr id="12" name="Picture 11">
            <a:extLst>
              <a:ext uri="{FF2B5EF4-FFF2-40B4-BE49-F238E27FC236}">
                <a16:creationId xmlns:a16="http://schemas.microsoft.com/office/drawing/2014/main" id="{1943EFDB-BB7E-F340-AA61-20525FC39D72}"/>
              </a:ext>
            </a:extLst>
          </p:cNvPr>
          <p:cNvPicPr>
            <a:picLocks noChangeAspect="1"/>
          </p:cNvPicPr>
          <p:nvPr/>
        </p:nvPicPr>
        <p:blipFill>
          <a:blip r:embed="rId3"/>
          <a:stretch>
            <a:fillRect/>
          </a:stretch>
        </p:blipFill>
        <p:spPr>
          <a:xfrm>
            <a:off x="6328194" y="49369"/>
            <a:ext cx="3811269" cy="2603738"/>
          </a:xfrm>
          <a:prstGeom prst="rect">
            <a:avLst/>
          </a:prstGeom>
        </p:spPr>
      </p:pic>
      <p:pic>
        <p:nvPicPr>
          <p:cNvPr id="14" name="Picture 13">
            <a:extLst>
              <a:ext uri="{FF2B5EF4-FFF2-40B4-BE49-F238E27FC236}">
                <a16:creationId xmlns:a16="http://schemas.microsoft.com/office/drawing/2014/main" id="{64853193-40DE-1845-97A7-25AAB6FD6A40}"/>
              </a:ext>
            </a:extLst>
          </p:cNvPr>
          <p:cNvPicPr>
            <a:picLocks noChangeAspect="1"/>
          </p:cNvPicPr>
          <p:nvPr/>
        </p:nvPicPr>
        <p:blipFill>
          <a:blip r:embed="rId4"/>
          <a:stretch>
            <a:fillRect/>
          </a:stretch>
        </p:blipFill>
        <p:spPr>
          <a:xfrm>
            <a:off x="2569338" y="2697107"/>
            <a:ext cx="2903199" cy="1983374"/>
          </a:xfrm>
          <a:prstGeom prst="rect">
            <a:avLst/>
          </a:prstGeom>
        </p:spPr>
      </p:pic>
      <p:pic>
        <p:nvPicPr>
          <p:cNvPr id="15" name="Picture 14">
            <a:extLst>
              <a:ext uri="{FF2B5EF4-FFF2-40B4-BE49-F238E27FC236}">
                <a16:creationId xmlns:a16="http://schemas.microsoft.com/office/drawing/2014/main" id="{39C30CBB-1FE1-EC40-BF81-EDC88EE11BA9}"/>
              </a:ext>
            </a:extLst>
          </p:cNvPr>
          <p:cNvPicPr>
            <a:picLocks noChangeAspect="1"/>
          </p:cNvPicPr>
          <p:nvPr/>
        </p:nvPicPr>
        <p:blipFill>
          <a:blip r:embed="rId5"/>
          <a:stretch>
            <a:fillRect/>
          </a:stretch>
        </p:blipFill>
        <p:spPr>
          <a:xfrm>
            <a:off x="2466709" y="4691930"/>
            <a:ext cx="3005828" cy="2053486"/>
          </a:xfrm>
          <a:prstGeom prst="rect">
            <a:avLst/>
          </a:prstGeom>
        </p:spPr>
      </p:pic>
      <p:pic>
        <p:nvPicPr>
          <p:cNvPr id="16" name="Picture 15">
            <a:extLst>
              <a:ext uri="{FF2B5EF4-FFF2-40B4-BE49-F238E27FC236}">
                <a16:creationId xmlns:a16="http://schemas.microsoft.com/office/drawing/2014/main" id="{46778B91-9E96-B54D-BF87-C14D16D1D3B4}"/>
              </a:ext>
            </a:extLst>
          </p:cNvPr>
          <p:cNvPicPr>
            <a:picLocks noChangeAspect="1"/>
          </p:cNvPicPr>
          <p:nvPr/>
        </p:nvPicPr>
        <p:blipFill>
          <a:blip r:embed="rId6"/>
          <a:stretch>
            <a:fillRect/>
          </a:stretch>
        </p:blipFill>
        <p:spPr>
          <a:xfrm>
            <a:off x="6646310" y="4691929"/>
            <a:ext cx="3005828" cy="2053487"/>
          </a:xfrm>
          <a:prstGeom prst="rect">
            <a:avLst/>
          </a:prstGeom>
        </p:spPr>
      </p:pic>
      <p:pic>
        <p:nvPicPr>
          <p:cNvPr id="17" name="Picture 16">
            <a:extLst>
              <a:ext uri="{FF2B5EF4-FFF2-40B4-BE49-F238E27FC236}">
                <a16:creationId xmlns:a16="http://schemas.microsoft.com/office/drawing/2014/main" id="{F5D08370-A4CA-2243-8B8D-488C2DB69EC8}"/>
              </a:ext>
            </a:extLst>
          </p:cNvPr>
          <p:cNvPicPr>
            <a:picLocks noChangeAspect="1"/>
          </p:cNvPicPr>
          <p:nvPr/>
        </p:nvPicPr>
        <p:blipFill>
          <a:blip r:embed="rId7"/>
          <a:stretch>
            <a:fillRect/>
          </a:stretch>
        </p:blipFill>
        <p:spPr>
          <a:xfrm>
            <a:off x="6646310" y="2571529"/>
            <a:ext cx="3223185" cy="2201978"/>
          </a:xfrm>
          <a:prstGeom prst="rect">
            <a:avLst/>
          </a:prstGeom>
        </p:spPr>
      </p:pic>
    </p:spTree>
    <p:extLst>
      <p:ext uri="{BB962C8B-B14F-4D97-AF65-F5344CB8AC3E}">
        <p14:creationId xmlns:p14="http://schemas.microsoft.com/office/powerpoint/2010/main" val="2557057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593C4D-8383-4FE7-BFF4-B0E8E5E9521D}"/>
              </a:ext>
            </a:extLst>
          </p:cNvPr>
          <p:cNvSpPr>
            <a:spLocks noGrp="1"/>
          </p:cNvSpPr>
          <p:nvPr>
            <p:ph type="title"/>
          </p:nvPr>
        </p:nvSpPr>
        <p:spPr>
          <a:xfrm>
            <a:off x="693821" y="-10111"/>
            <a:ext cx="3541295" cy="982412"/>
          </a:xfrm>
        </p:spPr>
        <p:txBody>
          <a:bodyPr>
            <a:normAutofit/>
          </a:bodyPr>
          <a:lstStyle/>
          <a:p>
            <a:r>
              <a:rPr lang="en-US" sz="2800" dirty="0"/>
              <a:t>EV sensitivity and stats</a:t>
            </a:r>
          </a:p>
        </p:txBody>
      </p:sp>
      <p:sp>
        <p:nvSpPr>
          <p:cNvPr id="4" name="TextBox 3">
            <a:extLst>
              <a:ext uri="{FF2B5EF4-FFF2-40B4-BE49-F238E27FC236}">
                <a16:creationId xmlns:a16="http://schemas.microsoft.com/office/drawing/2014/main" id="{18644FC7-3475-44FB-823E-32ED1EF24B72}"/>
              </a:ext>
            </a:extLst>
          </p:cNvPr>
          <p:cNvSpPr txBox="1"/>
          <p:nvPr/>
        </p:nvSpPr>
        <p:spPr>
          <a:xfrm>
            <a:off x="841045" y="6179338"/>
            <a:ext cx="3394071" cy="646331"/>
          </a:xfrm>
          <a:prstGeom prst="rect">
            <a:avLst/>
          </a:prstGeom>
          <a:noFill/>
        </p:spPr>
        <p:txBody>
          <a:bodyPr wrap="none" rtlCol="0">
            <a:spAutoFit/>
          </a:bodyPr>
          <a:lstStyle/>
          <a:p>
            <a:r>
              <a:rPr lang="en-US" dirty="0"/>
              <a:t>Participants learn the EV structure</a:t>
            </a:r>
          </a:p>
          <a:p>
            <a:r>
              <a:rPr lang="en-US" dirty="0"/>
              <a:t>throughout task</a:t>
            </a:r>
          </a:p>
        </p:txBody>
      </p:sp>
      <p:pic>
        <p:nvPicPr>
          <p:cNvPr id="7" name="Picture 6">
            <a:extLst>
              <a:ext uri="{FF2B5EF4-FFF2-40B4-BE49-F238E27FC236}">
                <a16:creationId xmlns:a16="http://schemas.microsoft.com/office/drawing/2014/main" id="{22DEFF84-6348-7243-B166-1DE7B5FA781D}"/>
              </a:ext>
            </a:extLst>
          </p:cNvPr>
          <p:cNvPicPr>
            <a:picLocks noChangeAspect="1"/>
          </p:cNvPicPr>
          <p:nvPr/>
        </p:nvPicPr>
        <p:blipFill>
          <a:blip r:embed="rId2"/>
          <a:stretch>
            <a:fillRect/>
          </a:stretch>
        </p:blipFill>
        <p:spPr>
          <a:xfrm>
            <a:off x="841045" y="972301"/>
            <a:ext cx="3707857" cy="2533090"/>
          </a:xfrm>
          <a:prstGeom prst="rect">
            <a:avLst/>
          </a:prstGeom>
        </p:spPr>
      </p:pic>
      <p:pic>
        <p:nvPicPr>
          <p:cNvPr id="9" name="Picture 8">
            <a:extLst>
              <a:ext uri="{FF2B5EF4-FFF2-40B4-BE49-F238E27FC236}">
                <a16:creationId xmlns:a16="http://schemas.microsoft.com/office/drawing/2014/main" id="{202219EB-BED8-0142-8A64-2E3CE90323AE}"/>
              </a:ext>
            </a:extLst>
          </p:cNvPr>
          <p:cNvPicPr>
            <a:picLocks noChangeAspect="1"/>
          </p:cNvPicPr>
          <p:nvPr/>
        </p:nvPicPr>
        <p:blipFill>
          <a:blip r:embed="rId3"/>
          <a:stretch>
            <a:fillRect/>
          </a:stretch>
        </p:blipFill>
        <p:spPr>
          <a:xfrm>
            <a:off x="841045" y="3646248"/>
            <a:ext cx="3555880" cy="2429265"/>
          </a:xfrm>
          <a:prstGeom prst="rect">
            <a:avLst/>
          </a:prstGeom>
        </p:spPr>
      </p:pic>
      <p:pic>
        <p:nvPicPr>
          <p:cNvPr id="10" name="Picture 9">
            <a:extLst>
              <a:ext uri="{FF2B5EF4-FFF2-40B4-BE49-F238E27FC236}">
                <a16:creationId xmlns:a16="http://schemas.microsoft.com/office/drawing/2014/main" id="{78245518-BB3E-0C49-AEB5-DE99C08B7D7B}"/>
              </a:ext>
            </a:extLst>
          </p:cNvPr>
          <p:cNvPicPr>
            <a:picLocks noChangeAspect="1"/>
          </p:cNvPicPr>
          <p:nvPr/>
        </p:nvPicPr>
        <p:blipFill>
          <a:blip r:embed="rId4"/>
          <a:stretch>
            <a:fillRect/>
          </a:stretch>
        </p:blipFill>
        <p:spPr>
          <a:xfrm>
            <a:off x="7092406" y="3907625"/>
            <a:ext cx="3993606" cy="2728305"/>
          </a:xfrm>
          <a:prstGeom prst="rect">
            <a:avLst/>
          </a:prstGeom>
        </p:spPr>
      </p:pic>
      <p:pic>
        <p:nvPicPr>
          <p:cNvPr id="12" name="Picture 11">
            <a:extLst>
              <a:ext uri="{FF2B5EF4-FFF2-40B4-BE49-F238E27FC236}">
                <a16:creationId xmlns:a16="http://schemas.microsoft.com/office/drawing/2014/main" id="{79071346-4C97-B44F-B193-60E1E2D86D42}"/>
              </a:ext>
            </a:extLst>
          </p:cNvPr>
          <p:cNvPicPr>
            <a:picLocks noChangeAspect="1"/>
          </p:cNvPicPr>
          <p:nvPr/>
        </p:nvPicPr>
        <p:blipFill>
          <a:blip r:embed="rId5"/>
          <a:stretch>
            <a:fillRect/>
          </a:stretch>
        </p:blipFill>
        <p:spPr>
          <a:xfrm>
            <a:off x="6926778" y="422568"/>
            <a:ext cx="4571401" cy="3399362"/>
          </a:xfrm>
          <a:prstGeom prst="rect">
            <a:avLst/>
          </a:prstGeom>
        </p:spPr>
      </p:pic>
    </p:spTree>
    <p:extLst>
      <p:ext uri="{BB962C8B-B14F-4D97-AF65-F5344CB8AC3E}">
        <p14:creationId xmlns:p14="http://schemas.microsoft.com/office/powerpoint/2010/main" val="19942072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85964A-8DF9-4EDA-ACF3-E0DCD02F0D97}"/>
              </a:ext>
            </a:extLst>
          </p:cNvPr>
          <p:cNvSpPr>
            <a:spLocks noGrp="1"/>
          </p:cNvSpPr>
          <p:nvPr>
            <p:ph type="title"/>
          </p:nvPr>
        </p:nvSpPr>
        <p:spPr>
          <a:xfrm>
            <a:off x="175470" y="0"/>
            <a:ext cx="1765625" cy="649756"/>
          </a:xfrm>
        </p:spPr>
        <p:txBody>
          <a:bodyPr>
            <a:normAutofit/>
          </a:bodyPr>
          <a:lstStyle/>
          <a:p>
            <a:r>
              <a:rPr lang="en-US" sz="2400" dirty="0"/>
              <a:t>Low Mag</a:t>
            </a:r>
          </a:p>
        </p:txBody>
      </p:sp>
      <p:pic>
        <p:nvPicPr>
          <p:cNvPr id="7" name="Picture 6">
            <a:extLst>
              <a:ext uri="{FF2B5EF4-FFF2-40B4-BE49-F238E27FC236}">
                <a16:creationId xmlns:a16="http://schemas.microsoft.com/office/drawing/2014/main" id="{C3A8BF83-61D6-6940-9ED1-807878505E3F}"/>
              </a:ext>
            </a:extLst>
          </p:cNvPr>
          <p:cNvPicPr>
            <a:picLocks noChangeAspect="1"/>
          </p:cNvPicPr>
          <p:nvPr/>
        </p:nvPicPr>
        <p:blipFill>
          <a:blip r:embed="rId2"/>
          <a:stretch>
            <a:fillRect/>
          </a:stretch>
        </p:blipFill>
        <p:spPr>
          <a:xfrm>
            <a:off x="761273" y="682656"/>
            <a:ext cx="4751252" cy="3245905"/>
          </a:xfrm>
          <a:prstGeom prst="rect">
            <a:avLst/>
          </a:prstGeom>
        </p:spPr>
      </p:pic>
      <p:pic>
        <p:nvPicPr>
          <p:cNvPr id="8" name="Picture 7">
            <a:extLst>
              <a:ext uri="{FF2B5EF4-FFF2-40B4-BE49-F238E27FC236}">
                <a16:creationId xmlns:a16="http://schemas.microsoft.com/office/drawing/2014/main" id="{23DDF66F-098A-9847-9EFC-63FADD8AB891}"/>
              </a:ext>
            </a:extLst>
          </p:cNvPr>
          <p:cNvPicPr>
            <a:picLocks noChangeAspect="1"/>
          </p:cNvPicPr>
          <p:nvPr/>
        </p:nvPicPr>
        <p:blipFill>
          <a:blip r:embed="rId3"/>
          <a:stretch>
            <a:fillRect/>
          </a:stretch>
        </p:blipFill>
        <p:spPr>
          <a:xfrm>
            <a:off x="7336244" y="916879"/>
            <a:ext cx="3514635" cy="2401087"/>
          </a:xfrm>
          <a:prstGeom prst="rect">
            <a:avLst/>
          </a:prstGeom>
        </p:spPr>
      </p:pic>
      <p:pic>
        <p:nvPicPr>
          <p:cNvPr id="9" name="Picture 8">
            <a:extLst>
              <a:ext uri="{FF2B5EF4-FFF2-40B4-BE49-F238E27FC236}">
                <a16:creationId xmlns:a16="http://schemas.microsoft.com/office/drawing/2014/main" id="{0E75A2F6-CA6B-8C4E-BAF5-9B7A2B6AD6BD}"/>
              </a:ext>
            </a:extLst>
          </p:cNvPr>
          <p:cNvPicPr>
            <a:picLocks noChangeAspect="1"/>
          </p:cNvPicPr>
          <p:nvPr/>
        </p:nvPicPr>
        <p:blipFill>
          <a:blip r:embed="rId4"/>
          <a:stretch>
            <a:fillRect/>
          </a:stretch>
        </p:blipFill>
        <p:spPr>
          <a:xfrm>
            <a:off x="1266371" y="4111053"/>
            <a:ext cx="3444966" cy="2353492"/>
          </a:xfrm>
          <a:prstGeom prst="rect">
            <a:avLst/>
          </a:prstGeom>
        </p:spPr>
      </p:pic>
      <p:pic>
        <p:nvPicPr>
          <p:cNvPr id="10" name="Picture 9">
            <a:extLst>
              <a:ext uri="{FF2B5EF4-FFF2-40B4-BE49-F238E27FC236}">
                <a16:creationId xmlns:a16="http://schemas.microsoft.com/office/drawing/2014/main" id="{38222507-1CA1-D642-AE9B-1B229E720EF1}"/>
              </a:ext>
            </a:extLst>
          </p:cNvPr>
          <p:cNvPicPr>
            <a:picLocks noChangeAspect="1"/>
          </p:cNvPicPr>
          <p:nvPr/>
        </p:nvPicPr>
        <p:blipFill>
          <a:blip r:embed="rId5"/>
          <a:stretch>
            <a:fillRect/>
          </a:stretch>
        </p:blipFill>
        <p:spPr>
          <a:xfrm>
            <a:off x="6900814" y="3765986"/>
            <a:ext cx="3950065" cy="2698559"/>
          </a:xfrm>
          <a:prstGeom prst="rect">
            <a:avLst/>
          </a:prstGeom>
        </p:spPr>
      </p:pic>
    </p:spTree>
    <p:extLst>
      <p:ext uri="{BB962C8B-B14F-4D97-AF65-F5344CB8AC3E}">
        <p14:creationId xmlns:p14="http://schemas.microsoft.com/office/powerpoint/2010/main" val="29327428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85964A-8DF9-4EDA-ACF3-E0DCD02F0D97}"/>
              </a:ext>
            </a:extLst>
          </p:cNvPr>
          <p:cNvSpPr>
            <a:spLocks noGrp="1"/>
          </p:cNvSpPr>
          <p:nvPr>
            <p:ph type="title"/>
          </p:nvPr>
        </p:nvSpPr>
        <p:spPr>
          <a:xfrm>
            <a:off x="175470" y="0"/>
            <a:ext cx="1765625" cy="649756"/>
          </a:xfrm>
        </p:spPr>
        <p:txBody>
          <a:bodyPr>
            <a:normAutofit/>
          </a:bodyPr>
          <a:lstStyle/>
          <a:p>
            <a:r>
              <a:rPr lang="en-US" sz="2400" dirty="0"/>
              <a:t>Mid Mag</a:t>
            </a:r>
          </a:p>
        </p:txBody>
      </p:sp>
      <p:pic>
        <p:nvPicPr>
          <p:cNvPr id="3" name="Picture 2">
            <a:extLst>
              <a:ext uri="{FF2B5EF4-FFF2-40B4-BE49-F238E27FC236}">
                <a16:creationId xmlns:a16="http://schemas.microsoft.com/office/drawing/2014/main" id="{866A4484-B904-8643-9155-BF5D2F7C2904}"/>
              </a:ext>
            </a:extLst>
          </p:cNvPr>
          <p:cNvPicPr>
            <a:picLocks noChangeAspect="1"/>
          </p:cNvPicPr>
          <p:nvPr/>
        </p:nvPicPr>
        <p:blipFill>
          <a:blip r:embed="rId2"/>
          <a:stretch>
            <a:fillRect/>
          </a:stretch>
        </p:blipFill>
        <p:spPr>
          <a:xfrm>
            <a:off x="351972" y="649756"/>
            <a:ext cx="4211320" cy="2877040"/>
          </a:xfrm>
          <a:prstGeom prst="rect">
            <a:avLst/>
          </a:prstGeom>
        </p:spPr>
      </p:pic>
      <p:pic>
        <p:nvPicPr>
          <p:cNvPr id="4" name="Picture 3">
            <a:extLst>
              <a:ext uri="{FF2B5EF4-FFF2-40B4-BE49-F238E27FC236}">
                <a16:creationId xmlns:a16="http://schemas.microsoft.com/office/drawing/2014/main" id="{0A856218-F718-DB46-987C-2B1EE21C0D07}"/>
              </a:ext>
            </a:extLst>
          </p:cNvPr>
          <p:cNvPicPr>
            <a:picLocks noChangeAspect="1"/>
          </p:cNvPicPr>
          <p:nvPr/>
        </p:nvPicPr>
        <p:blipFill>
          <a:blip r:embed="rId3"/>
          <a:stretch>
            <a:fillRect/>
          </a:stretch>
        </p:blipFill>
        <p:spPr>
          <a:xfrm>
            <a:off x="7327537" y="1101911"/>
            <a:ext cx="3549469" cy="2424885"/>
          </a:xfrm>
          <a:prstGeom prst="rect">
            <a:avLst/>
          </a:prstGeom>
        </p:spPr>
      </p:pic>
      <p:pic>
        <p:nvPicPr>
          <p:cNvPr id="6" name="Picture 5">
            <a:extLst>
              <a:ext uri="{FF2B5EF4-FFF2-40B4-BE49-F238E27FC236}">
                <a16:creationId xmlns:a16="http://schemas.microsoft.com/office/drawing/2014/main" id="{07336CA8-5B31-0042-AA82-C44CF7CA1F1D}"/>
              </a:ext>
            </a:extLst>
          </p:cNvPr>
          <p:cNvPicPr>
            <a:picLocks noChangeAspect="1"/>
          </p:cNvPicPr>
          <p:nvPr/>
        </p:nvPicPr>
        <p:blipFill>
          <a:blip r:embed="rId4"/>
          <a:stretch>
            <a:fillRect/>
          </a:stretch>
        </p:blipFill>
        <p:spPr>
          <a:xfrm>
            <a:off x="7329351" y="4014088"/>
            <a:ext cx="3549471" cy="2424886"/>
          </a:xfrm>
          <a:prstGeom prst="rect">
            <a:avLst/>
          </a:prstGeom>
        </p:spPr>
      </p:pic>
      <p:pic>
        <p:nvPicPr>
          <p:cNvPr id="11" name="Picture 10">
            <a:extLst>
              <a:ext uri="{FF2B5EF4-FFF2-40B4-BE49-F238E27FC236}">
                <a16:creationId xmlns:a16="http://schemas.microsoft.com/office/drawing/2014/main" id="{58F87D35-C934-6C4A-B5CF-2E06C1A79871}"/>
              </a:ext>
            </a:extLst>
          </p:cNvPr>
          <p:cNvPicPr>
            <a:picLocks noChangeAspect="1"/>
          </p:cNvPicPr>
          <p:nvPr/>
        </p:nvPicPr>
        <p:blipFill>
          <a:blip r:embed="rId5"/>
          <a:stretch>
            <a:fillRect/>
          </a:stretch>
        </p:blipFill>
        <p:spPr>
          <a:xfrm>
            <a:off x="817880" y="4014088"/>
            <a:ext cx="3279503" cy="2240453"/>
          </a:xfrm>
          <a:prstGeom prst="rect">
            <a:avLst/>
          </a:prstGeom>
        </p:spPr>
      </p:pic>
    </p:spTree>
    <p:extLst>
      <p:ext uri="{BB962C8B-B14F-4D97-AF65-F5344CB8AC3E}">
        <p14:creationId xmlns:p14="http://schemas.microsoft.com/office/powerpoint/2010/main" val="6861685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85964A-8DF9-4EDA-ACF3-E0DCD02F0D97}"/>
              </a:ext>
            </a:extLst>
          </p:cNvPr>
          <p:cNvSpPr>
            <a:spLocks noGrp="1"/>
          </p:cNvSpPr>
          <p:nvPr>
            <p:ph type="title"/>
          </p:nvPr>
        </p:nvSpPr>
        <p:spPr>
          <a:xfrm>
            <a:off x="175470" y="0"/>
            <a:ext cx="1765625" cy="649756"/>
          </a:xfrm>
        </p:spPr>
        <p:txBody>
          <a:bodyPr>
            <a:normAutofit/>
          </a:bodyPr>
          <a:lstStyle/>
          <a:p>
            <a:r>
              <a:rPr lang="en-US" sz="2400" dirty="0"/>
              <a:t>High Mag</a:t>
            </a:r>
          </a:p>
        </p:txBody>
      </p:sp>
      <p:pic>
        <p:nvPicPr>
          <p:cNvPr id="3" name="Picture 2">
            <a:extLst>
              <a:ext uri="{FF2B5EF4-FFF2-40B4-BE49-F238E27FC236}">
                <a16:creationId xmlns:a16="http://schemas.microsoft.com/office/drawing/2014/main" id="{8DEDFE4B-C9CD-8344-A944-5D9E9BBCD4BF}"/>
              </a:ext>
            </a:extLst>
          </p:cNvPr>
          <p:cNvPicPr>
            <a:picLocks noChangeAspect="1"/>
          </p:cNvPicPr>
          <p:nvPr/>
        </p:nvPicPr>
        <p:blipFill>
          <a:blip r:embed="rId2"/>
          <a:stretch>
            <a:fillRect/>
          </a:stretch>
        </p:blipFill>
        <p:spPr>
          <a:xfrm>
            <a:off x="822234" y="1265135"/>
            <a:ext cx="2992120" cy="2044122"/>
          </a:xfrm>
          <a:prstGeom prst="rect">
            <a:avLst/>
          </a:prstGeom>
        </p:spPr>
      </p:pic>
      <p:pic>
        <p:nvPicPr>
          <p:cNvPr id="4" name="Picture 3">
            <a:extLst>
              <a:ext uri="{FF2B5EF4-FFF2-40B4-BE49-F238E27FC236}">
                <a16:creationId xmlns:a16="http://schemas.microsoft.com/office/drawing/2014/main" id="{DFDBBDCE-5101-FA4B-BB78-306E16BF25C1}"/>
              </a:ext>
            </a:extLst>
          </p:cNvPr>
          <p:cNvPicPr>
            <a:picLocks noChangeAspect="1"/>
          </p:cNvPicPr>
          <p:nvPr/>
        </p:nvPicPr>
        <p:blipFill>
          <a:blip r:embed="rId3"/>
          <a:stretch>
            <a:fillRect/>
          </a:stretch>
        </p:blipFill>
        <p:spPr>
          <a:xfrm>
            <a:off x="6987905" y="1209696"/>
            <a:ext cx="3880392" cy="2650961"/>
          </a:xfrm>
          <a:prstGeom prst="rect">
            <a:avLst/>
          </a:prstGeom>
        </p:spPr>
      </p:pic>
      <p:pic>
        <p:nvPicPr>
          <p:cNvPr id="6" name="Picture 5">
            <a:extLst>
              <a:ext uri="{FF2B5EF4-FFF2-40B4-BE49-F238E27FC236}">
                <a16:creationId xmlns:a16="http://schemas.microsoft.com/office/drawing/2014/main" id="{CBDAC8D0-464E-2743-8B7E-25484E5C01EB}"/>
              </a:ext>
            </a:extLst>
          </p:cNvPr>
          <p:cNvPicPr>
            <a:picLocks noChangeAspect="1"/>
          </p:cNvPicPr>
          <p:nvPr/>
        </p:nvPicPr>
        <p:blipFill>
          <a:blip r:embed="rId4"/>
          <a:stretch>
            <a:fillRect/>
          </a:stretch>
        </p:blipFill>
        <p:spPr>
          <a:xfrm>
            <a:off x="822234" y="3692434"/>
            <a:ext cx="3658483" cy="2499360"/>
          </a:xfrm>
          <a:prstGeom prst="rect">
            <a:avLst/>
          </a:prstGeom>
        </p:spPr>
      </p:pic>
      <p:pic>
        <p:nvPicPr>
          <p:cNvPr id="7" name="Picture 6">
            <a:extLst>
              <a:ext uri="{FF2B5EF4-FFF2-40B4-BE49-F238E27FC236}">
                <a16:creationId xmlns:a16="http://schemas.microsoft.com/office/drawing/2014/main" id="{57216034-9C59-0247-B5C5-7E3266D82842}"/>
              </a:ext>
            </a:extLst>
          </p:cNvPr>
          <p:cNvPicPr>
            <a:picLocks noChangeAspect="1"/>
          </p:cNvPicPr>
          <p:nvPr/>
        </p:nvPicPr>
        <p:blipFill>
          <a:blip r:embed="rId5"/>
          <a:stretch>
            <a:fillRect/>
          </a:stretch>
        </p:blipFill>
        <p:spPr>
          <a:xfrm>
            <a:off x="7275285" y="4056295"/>
            <a:ext cx="3457305" cy="2361921"/>
          </a:xfrm>
          <a:prstGeom prst="rect">
            <a:avLst/>
          </a:prstGeom>
        </p:spPr>
      </p:pic>
    </p:spTree>
    <p:extLst>
      <p:ext uri="{BB962C8B-B14F-4D97-AF65-F5344CB8AC3E}">
        <p14:creationId xmlns:p14="http://schemas.microsoft.com/office/powerpoint/2010/main" val="412478355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140</TotalTime>
  <Words>344</Words>
  <Application>Microsoft Macintosh PowerPoint</Application>
  <PresentationFormat>Widescreen</PresentationFormat>
  <Paragraphs>48</Paragraphs>
  <Slides>16</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16</vt:i4>
      </vt:variant>
    </vt:vector>
  </HeadingPairs>
  <TitlesOfParts>
    <vt:vector size="20" baseType="lpstr">
      <vt:lpstr>Arial</vt:lpstr>
      <vt:lpstr>Calibri</vt:lpstr>
      <vt:lpstr>Calibri Light</vt:lpstr>
      <vt:lpstr>Office Theme</vt:lpstr>
      <vt:lpstr>Ramp ResponseMappingV3</vt:lpstr>
      <vt:lpstr>Facts about ResponseMapping</vt:lpstr>
      <vt:lpstr>Reason for attrition</vt:lpstr>
      <vt:lpstr>PowerPoint Presentation</vt:lpstr>
      <vt:lpstr>All data</vt:lpstr>
      <vt:lpstr>EV sensitivity and stats</vt:lpstr>
      <vt:lpstr>Low Mag</vt:lpstr>
      <vt:lpstr>Mid Mag</vt:lpstr>
      <vt:lpstr>High Mag</vt:lpstr>
      <vt:lpstr>Low value</vt:lpstr>
      <vt:lpstr>Mid Value</vt:lpstr>
      <vt:lpstr>High Value</vt:lpstr>
      <vt:lpstr>Participants w/ sig. rtRamp-</vt:lpstr>
      <vt:lpstr>Participants who are gambled&gt;40% &amp; &lt;60%; n=9</vt:lpstr>
      <vt:lpstr>Participants who are sensitive to value</vt:lpstr>
      <vt:lpstr>Participants who are sensitive to value breakdown by condition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Ramp ResponseMapping</dc:title>
  <dc:creator>Guillaume</dc:creator>
  <cp:lastModifiedBy>Guillaume</cp:lastModifiedBy>
  <cp:revision>11</cp:revision>
  <dcterms:created xsi:type="dcterms:W3CDTF">2019-02-13T21:04:05Z</dcterms:created>
  <dcterms:modified xsi:type="dcterms:W3CDTF">2019-02-13T23:24:58Z</dcterms:modified>
</cp:coreProperties>
</file>